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5668" r:id="rId1"/>
  </p:sldMasterIdLst>
  <p:notesMasterIdLst>
    <p:notesMasterId r:id="rId16"/>
  </p:notesMasterIdLst>
  <p:handoutMasterIdLst>
    <p:handoutMasterId r:id="rId17"/>
  </p:handoutMasterIdLst>
  <p:sldIdLst>
    <p:sldId id="260" r:id="rId2"/>
    <p:sldId id="524" r:id="rId3"/>
    <p:sldId id="525" r:id="rId4"/>
    <p:sldId id="526" r:id="rId5"/>
    <p:sldId id="530" r:id="rId6"/>
    <p:sldId id="527" r:id="rId7"/>
    <p:sldId id="528" r:id="rId8"/>
    <p:sldId id="529" r:id="rId9"/>
    <p:sldId id="535" r:id="rId10"/>
    <p:sldId id="531" r:id="rId11"/>
    <p:sldId id="534" r:id="rId12"/>
    <p:sldId id="533" r:id="rId13"/>
    <p:sldId id="536" r:id="rId14"/>
    <p:sldId id="532" r:id="rId15"/>
  </p:sldIdLst>
  <p:sldSz cx="13004800" cy="97536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000" kern="1200">
        <a:solidFill>
          <a:srgbClr val="FFFFFF"/>
        </a:solidFill>
        <a:latin typeface="Helvetica Neue Light" charset="0"/>
        <a:ea typeface="ヒラギノ角ゴ ProN W3" charset="0"/>
        <a:cs typeface="Arial" charset="0"/>
        <a:sym typeface="Helvetica Neue Light" charset="0"/>
      </a:defRPr>
    </a:lvl1pPr>
    <a:lvl2pPr marL="457176" algn="l" rtl="0" fontAlgn="base">
      <a:spcBef>
        <a:spcPct val="0"/>
      </a:spcBef>
      <a:spcAft>
        <a:spcPct val="0"/>
      </a:spcAft>
      <a:defRPr sz="3000" kern="1200">
        <a:solidFill>
          <a:srgbClr val="FFFFFF"/>
        </a:solidFill>
        <a:latin typeface="Helvetica Neue Light" charset="0"/>
        <a:ea typeface="ヒラギノ角ゴ ProN W3" charset="0"/>
        <a:cs typeface="Arial" charset="0"/>
        <a:sym typeface="Helvetica Neue Light" charset="0"/>
      </a:defRPr>
    </a:lvl2pPr>
    <a:lvl3pPr marL="914354" algn="l" rtl="0" fontAlgn="base">
      <a:spcBef>
        <a:spcPct val="0"/>
      </a:spcBef>
      <a:spcAft>
        <a:spcPct val="0"/>
      </a:spcAft>
      <a:defRPr sz="3000" kern="1200">
        <a:solidFill>
          <a:srgbClr val="FFFFFF"/>
        </a:solidFill>
        <a:latin typeface="Helvetica Neue Light" charset="0"/>
        <a:ea typeface="ヒラギノ角ゴ ProN W3" charset="0"/>
        <a:cs typeface="Arial" charset="0"/>
        <a:sym typeface="Helvetica Neue Light" charset="0"/>
      </a:defRPr>
    </a:lvl3pPr>
    <a:lvl4pPr marL="1371530" algn="l" rtl="0" fontAlgn="base">
      <a:spcBef>
        <a:spcPct val="0"/>
      </a:spcBef>
      <a:spcAft>
        <a:spcPct val="0"/>
      </a:spcAft>
      <a:defRPr sz="3000" kern="1200">
        <a:solidFill>
          <a:srgbClr val="FFFFFF"/>
        </a:solidFill>
        <a:latin typeface="Helvetica Neue Light" charset="0"/>
        <a:ea typeface="ヒラギノ角ゴ ProN W3" charset="0"/>
        <a:cs typeface="Arial" charset="0"/>
        <a:sym typeface="Helvetica Neue Light" charset="0"/>
      </a:defRPr>
    </a:lvl4pPr>
    <a:lvl5pPr marL="1828706" algn="l" rtl="0" fontAlgn="base">
      <a:spcBef>
        <a:spcPct val="0"/>
      </a:spcBef>
      <a:spcAft>
        <a:spcPct val="0"/>
      </a:spcAft>
      <a:defRPr sz="3000" kern="1200">
        <a:solidFill>
          <a:srgbClr val="FFFFFF"/>
        </a:solidFill>
        <a:latin typeface="Helvetica Neue Light" charset="0"/>
        <a:ea typeface="ヒラギノ角ゴ ProN W3" charset="0"/>
        <a:cs typeface="Arial" charset="0"/>
        <a:sym typeface="Helvetica Neue Light" charset="0"/>
      </a:defRPr>
    </a:lvl5pPr>
    <a:lvl6pPr marL="2285884" algn="l" defTabSz="457176" rtl="0" eaLnBrk="1" latinLnBrk="0" hangingPunct="1">
      <a:defRPr sz="3000" kern="1200">
        <a:solidFill>
          <a:srgbClr val="FFFFFF"/>
        </a:solidFill>
        <a:latin typeface="Helvetica Neue Light" charset="0"/>
        <a:ea typeface="ヒラギノ角ゴ ProN W3" charset="0"/>
        <a:cs typeface="Arial" charset="0"/>
        <a:sym typeface="Helvetica Neue Light" charset="0"/>
      </a:defRPr>
    </a:lvl6pPr>
    <a:lvl7pPr marL="2743060" algn="l" defTabSz="457176" rtl="0" eaLnBrk="1" latinLnBrk="0" hangingPunct="1">
      <a:defRPr sz="3000" kern="1200">
        <a:solidFill>
          <a:srgbClr val="FFFFFF"/>
        </a:solidFill>
        <a:latin typeface="Helvetica Neue Light" charset="0"/>
        <a:ea typeface="ヒラギノ角ゴ ProN W3" charset="0"/>
        <a:cs typeface="Arial" charset="0"/>
        <a:sym typeface="Helvetica Neue Light" charset="0"/>
      </a:defRPr>
    </a:lvl7pPr>
    <a:lvl8pPr marL="3200236" algn="l" defTabSz="457176" rtl="0" eaLnBrk="1" latinLnBrk="0" hangingPunct="1">
      <a:defRPr sz="3000" kern="1200">
        <a:solidFill>
          <a:srgbClr val="FFFFFF"/>
        </a:solidFill>
        <a:latin typeface="Helvetica Neue Light" charset="0"/>
        <a:ea typeface="ヒラギノ角ゴ ProN W3" charset="0"/>
        <a:cs typeface="Arial" charset="0"/>
        <a:sym typeface="Helvetica Neue Light" charset="0"/>
      </a:defRPr>
    </a:lvl8pPr>
    <a:lvl9pPr marL="3657413" algn="l" defTabSz="457176" rtl="0" eaLnBrk="1" latinLnBrk="0" hangingPunct="1">
      <a:defRPr sz="3000" kern="1200">
        <a:solidFill>
          <a:srgbClr val="FFFFFF"/>
        </a:solidFill>
        <a:latin typeface="Helvetica Neue Light" charset="0"/>
        <a:ea typeface="ヒラギノ角ゴ ProN W3" charset="0"/>
        <a:cs typeface="Arial" charset="0"/>
        <a:sym typeface="Helvetica Neue Light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3300"/>
    <a:srgbClr val="0070C0"/>
    <a:srgbClr val="009242"/>
    <a:srgbClr val="B80000"/>
    <a:srgbClr val="5200A4"/>
    <a:srgbClr val="002060"/>
    <a:srgbClr val="6666FF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60" autoAdjust="0"/>
    <p:restoredTop sz="93969" autoAdjust="0"/>
  </p:normalViewPr>
  <p:slideViewPr>
    <p:cSldViewPr snapToGrid="0">
      <p:cViewPr varScale="1">
        <p:scale>
          <a:sx n="49" d="100"/>
          <a:sy n="49" d="100"/>
        </p:scale>
        <p:origin x="1596" y="66"/>
      </p:cViewPr>
      <p:guideLst>
        <p:guide orient="horz" pos="3072"/>
        <p:guide pos="4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3" d="100"/>
          <a:sy n="63" d="100"/>
        </p:scale>
        <p:origin x="-3072" y="-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3200"/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mRS ≤ 2 @ 90 Days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</c:spPr>
          </c:dPt>
          <c:dLbls>
            <c:dLbl>
              <c:idx val="0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200" b="1">
                    <a:solidFill>
                      <a:schemeClr val="bg1"/>
                    </a:solidFill>
                  </a:defRPr>
                </a:pPr>
                <a:endParaRPr lang="zh-TW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ADAPT</c:v>
                </c:pt>
                <c:pt idx="1">
                  <c:v>Solumbra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0.56000000000000005</c:v>
                </c:pt>
                <c:pt idx="1">
                  <c:v>0.31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5689808"/>
        <c:axId val="273744112"/>
      </c:barChart>
      <c:catAx>
        <c:axId val="2756898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800" b="1"/>
            </a:pPr>
            <a:endParaRPr lang="zh-TW"/>
          </a:p>
        </c:txPr>
        <c:crossAx val="273744112"/>
        <c:crosses val="autoZero"/>
        <c:auto val="1"/>
        <c:lblAlgn val="ctr"/>
        <c:lblOffset val="100"/>
        <c:noMultiLvlLbl val="0"/>
      </c:catAx>
      <c:valAx>
        <c:axId val="2737441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zh-TW"/>
          </a:p>
        </c:txPr>
        <c:crossAx val="275689808"/>
        <c:crosses val="autoZero"/>
        <c:crossBetween val="between"/>
        <c:majorUnit val="0.2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zh-TW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/>
            </a:lvl1pPr>
          </a:lstStyle>
          <a:p>
            <a:fld id="{13BEAADC-50D3-4DD2-AAC4-887CD4560372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/>
            </a:lvl1pPr>
          </a:lstStyle>
          <a:p>
            <a:fld id="{4995A63A-9C75-4A48-B3EA-5A32C8010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3679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/>
          <a:lstStyle>
            <a:lvl1pPr algn="l">
              <a:defRPr sz="1200">
                <a:ea typeface="ヒラギノ角ゴ ProN W3" charset="0"/>
                <a:cs typeface="ヒラギノ角ゴ ProN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40" y="0"/>
            <a:ext cx="3038475" cy="465138"/>
          </a:xfrm>
          <a:prstGeom prst="rect">
            <a:avLst/>
          </a:prstGeom>
        </p:spPr>
        <p:txBody>
          <a:bodyPr vert="horz" wrap="square" lIns="93150" tIns="46576" rIns="93150" bIns="4657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ヒラギノ角ゴ ProN W3" charset="0"/>
              </a:defRPr>
            </a:lvl1pPr>
          </a:lstStyle>
          <a:p>
            <a:fld id="{C94F8F0D-26FC-1048-9486-E15E921BC742}" type="datetime1">
              <a:rPr lang="en-US"/>
              <a:pPr/>
              <a:t>5/6/2016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0" tIns="46576" rIns="93150" bIns="46576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7" y="4416427"/>
            <a:ext cx="5607050" cy="4183063"/>
          </a:xfrm>
          <a:prstGeom prst="rect">
            <a:avLst/>
          </a:prstGeom>
        </p:spPr>
        <p:txBody>
          <a:bodyPr vert="horz" lIns="93150" tIns="46576" rIns="93150" bIns="4657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675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 anchor="b"/>
          <a:lstStyle>
            <a:lvl1pPr algn="l">
              <a:defRPr sz="1200">
                <a:ea typeface="ヒラギノ角ゴ ProN W3" charset="0"/>
                <a:cs typeface="ヒラギノ角ゴ ProN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40" y="8829675"/>
            <a:ext cx="3038475" cy="465138"/>
          </a:xfrm>
          <a:prstGeom prst="rect">
            <a:avLst/>
          </a:prstGeom>
        </p:spPr>
        <p:txBody>
          <a:bodyPr vert="horz" wrap="square" lIns="93150" tIns="46576" rIns="93150" bIns="4657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ヒラギノ角ゴ ProN W3" charset="0"/>
              </a:defRPr>
            </a:lvl1pPr>
          </a:lstStyle>
          <a:p>
            <a:fld id="{1241868B-47C4-4A4E-937D-3975558C3A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3422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176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354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53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706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5884" algn="l" defTabSz="91435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743060" algn="l" defTabSz="91435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200236" algn="l" defTabSz="91435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657413" algn="l" defTabSz="91435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41868B-47C4-4A4E-937D-3975558C3AC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74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41868B-47C4-4A4E-937D-3975558C3AC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9629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41868B-47C4-4A4E-937D-3975558C3AC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962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0240" y="325120"/>
            <a:ext cx="11054080" cy="65023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12500" b="1" spc="-114" baseline="0"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0240" y="6827520"/>
            <a:ext cx="9753600" cy="1300480"/>
          </a:xfrm>
        </p:spPr>
        <p:txBody>
          <a:bodyPr/>
          <a:lstStyle>
            <a:lvl1pPr marL="0" indent="0" algn="l">
              <a:buNone/>
              <a:defRPr b="0" cap="all" spc="171" baseline="0">
                <a:solidFill>
                  <a:srgbClr val="B80000"/>
                </a:solidFill>
                <a:latin typeface="+mj-lt"/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2801599" y="6892544"/>
            <a:ext cx="203201" cy="2861056"/>
          </a:xfrm>
          <a:prstGeom prst="rect">
            <a:avLst/>
          </a:prstGeom>
          <a:solidFill>
            <a:srgbClr val="B8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2801599" y="0"/>
            <a:ext cx="203201" cy="689254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pic>
        <p:nvPicPr>
          <p:cNvPr id="11" name="Picture 10" descr="Penumbra_CMYK.ai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0900" y="8953500"/>
            <a:ext cx="2705100" cy="642386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64200" y="9234311"/>
            <a:ext cx="1871248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ctr">
              <a:defRPr sz="2000" b="1">
                <a:solidFill>
                  <a:srgbClr val="7F7F7F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7"/>
          <p:cNvSpPr txBox="1">
            <a:spLocks/>
          </p:cNvSpPr>
          <p:nvPr userDrawn="1"/>
        </p:nvSpPr>
        <p:spPr>
          <a:xfrm>
            <a:off x="586121" y="9403065"/>
            <a:ext cx="11859880" cy="350536"/>
          </a:xfrm>
          <a:prstGeom prst="rect">
            <a:avLst/>
          </a:prstGeom>
        </p:spPr>
        <p:txBody>
          <a:bodyPr vert="horz" lIns="130032" tIns="0" rIns="130032" bIns="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900" kern="1200" dirty="0" smtClean="0">
                <a:solidFill>
                  <a:schemeClr val="tx1"/>
                </a:solidFill>
                <a:latin typeface="+mn-lt"/>
                <a:ea typeface="+mj-ea"/>
                <a:cs typeface="+mj-cs"/>
                <a:sym typeface="Helvetica Neue Light" charset="0"/>
              </a:rPr>
              <a:t>Copyright ©2015 Penumbra, Inc.   All rights reserved.</a:t>
            </a:r>
            <a:r>
              <a:rPr lang="en-US" sz="900" kern="120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  <a:sym typeface="Helvetica Neue Light" charset="0"/>
              </a:rPr>
              <a:t> 						     </a:t>
            </a:r>
            <a:r>
              <a:rPr lang="en-US" sz="900" kern="1200" dirty="0" smtClean="0">
                <a:solidFill>
                  <a:schemeClr val="tx1"/>
                </a:solidFill>
                <a:latin typeface="+mn-lt"/>
                <a:ea typeface="+mj-ea"/>
                <a:cs typeface="+mj-cs"/>
                <a:sym typeface="Helvetica Neue Light" charset="0"/>
              </a:rPr>
              <a:t>9961, Rev. A </a:t>
            </a:r>
            <a:endParaRPr lang="en-US" sz="900" kern="1200" dirty="0">
              <a:solidFill>
                <a:schemeClr val="tx1"/>
              </a:solidFill>
              <a:latin typeface="+mn-lt"/>
              <a:ea typeface="+mj-ea"/>
              <a:cs typeface="+mj-cs"/>
              <a:sym typeface="Helvetica Neue Light" charset="0"/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12331700" y="9448800"/>
            <a:ext cx="228600" cy="254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480" y="390597"/>
            <a:ext cx="2926080" cy="832216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240" y="390597"/>
            <a:ext cx="8561493" cy="832216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effectLst/>
        </p:spPr>
        <p:txBody>
          <a:bodyPr/>
          <a:lstStyle/>
          <a:p>
            <a:r>
              <a:rPr lang="en-US" dirty="0" smtClean="0"/>
              <a:t>Click to add title</a:t>
            </a:r>
            <a:endParaRPr lang="en-US" dirty="0"/>
          </a:p>
        </p:txBody>
      </p:sp>
      <p:pic>
        <p:nvPicPr>
          <p:cNvPr id="3" name="Picture 13" descr="Penumbraonly.png                                               00916905Macintosh HD                   C3619BF5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6362" y="8784104"/>
            <a:ext cx="1846682" cy="257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326" y="6629400"/>
            <a:ext cx="1920754" cy="19156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>
            <a:spLocks noChangeAspect="1"/>
          </p:cNvSpPr>
          <p:nvPr userDrawn="1"/>
        </p:nvSpPr>
        <p:spPr>
          <a:xfrm>
            <a:off x="2263266" y="8249542"/>
            <a:ext cx="581534" cy="269803"/>
          </a:xfrm>
          <a:prstGeom prst="rect">
            <a:avLst/>
          </a:prstGeom>
          <a:noFill/>
        </p:spPr>
        <p:txBody>
          <a:bodyPr wrap="square" lIns="130032" tIns="65017" rIns="130032" bIns="65017" rtlCol="0">
            <a:spAutoFit/>
          </a:bodyPr>
          <a:lstStyle/>
          <a:p>
            <a:r>
              <a:rPr lang="en-US" sz="900" dirty="0" smtClean="0">
                <a:solidFill>
                  <a:srgbClr val="B6111B"/>
                </a:solidFill>
                <a:latin typeface="Arial"/>
                <a:cs typeface="Arial"/>
              </a:rPr>
              <a:t>TM</a:t>
            </a:r>
            <a:endParaRPr lang="en-US" sz="900" dirty="0">
              <a:solidFill>
                <a:srgbClr val="B6111B"/>
              </a:solidFill>
              <a:latin typeface="Arial"/>
              <a:cs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64200" y="9234311"/>
            <a:ext cx="1871248" cy="519289"/>
          </a:xfrm>
        </p:spPr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218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 algn="ctr">
              <a:defRPr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 sz="3200" b="0"/>
            </a:lvl1pPr>
            <a:lvl2pPr>
              <a:spcBef>
                <a:spcPts val="600"/>
              </a:spcBef>
              <a:spcAft>
                <a:spcPts val="600"/>
              </a:spcAft>
              <a:defRPr/>
            </a:lvl2pPr>
            <a:lvl3pPr>
              <a:spcBef>
                <a:spcPts val="600"/>
              </a:spcBef>
              <a:spcAft>
                <a:spcPts val="600"/>
              </a:spcAft>
              <a:defRPr/>
            </a:lvl3pPr>
            <a:lvl4pPr>
              <a:spcBef>
                <a:spcPts val="600"/>
              </a:spcBef>
              <a:spcAft>
                <a:spcPts val="600"/>
              </a:spcAft>
              <a:defRPr/>
            </a:lvl4pPr>
            <a:lvl5pPr>
              <a:spcBef>
                <a:spcPts val="60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2059094"/>
            <a:ext cx="11054080" cy="6145671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12500" b="0" cap="all" spc="-114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40" y="325121"/>
            <a:ext cx="11054080" cy="1517227"/>
          </a:xfrm>
        </p:spPr>
        <p:txBody>
          <a:bodyPr anchor="b">
            <a:noAutofit/>
          </a:bodyPr>
          <a:lstStyle>
            <a:lvl1pPr marL="0" indent="0">
              <a:buNone/>
              <a:defRPr sz="5100" b="0" cap="all" spc="171" baseline="0">
                <a:solidFill>
                  <a:srgbClr val="000000"/>
                </a:solidFill>
                <a:latin typeface="+mn-lt"/>
              </a:defRPr>
            </a:lvl1pPr>
            <a:lvl2pPr marL="65023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19189" y="2239716"/>
            <a:ext cx="4681728" cy="6436925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39339" y="2239716"/>
            <a:ext cx="4681728" cy="6436925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14854" y="2236825"/>
            <a:ext cx="4681728" cy="909884"/>
          </a:xfrm>
        </p:spPr>
        <p:txBody>
          <a:bodyPr anchor="b">
            <a:noAutofit/>
          </a:bodyPr>
          <a:lstStyle>
            <a:lvl1pPr marL="0" indent="0">
              <a:buNone/>
              <a:defRPr sz="2600" b="0" cap="all" spc="142" baseline="0">
                <a:solidFill>
                  <a:schemeClr val="tx1"/>
                </a:solidFill>
                <a:latin typeface="+mj-lt"/>
              </a:defRPr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14854" y="3213321"/>
            <a:ext cx="4681728" cy="5462016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243674" y="2236825"/>
            <a:ext cx="4681728" cy="909884"/>
          </a:xfrm>
        </p:spPr>
        <p:txBody>
          <a:bodyPr anchor="b">
            <a:noAutofit/>
          </a:bodyPr>
          <a:lstStyle>
            <a:lvl1pPr marL="0" indent="0">
              <a:buNone/>
              <a:defRPr lang="en-US" sz="2600" b="0" kern="1200" cap="all" spc="142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</a:lstStyle>
          <a:p>
            <a:pPr marL="0" lvl="0" indent="0" algn="l" defTabSz="130046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243674" y="3213321"/>
            <a:ext cx="4681728" cy="5462016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516" y="2275840"/>
            <a:ext cx="7270044" cy="6372352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241" y="2275840"/>
            <a:ext cx="4278490" cy="6372352"/>
          </a:xfrm>
        </p:spPr>
        <p:txBody>
          <a:bodyPr>
            <a:normAutofit/>
          </a:bodyPr>
          <a:lstStyle>
            <a:lvl1pPr marL="0" indent="0">
              <a:buNone/>
              <a:defRPr sz="2300"/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801599" y="6892544"/>
            <a:ext cx="203201" cy="2861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12801247" cy="6892544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4600"/>
            </a:lvl1pPr>
            <a:lvl2pPr marL="650230" indent="0">
              <a:buNone/>
              <a:defRPr sz="4000"/>
            </a:lvl2pPr>
            <a:lvl3pPr marL="1300460" indent="0">
              <a:buNone/>
              <a:defRPr sz="3400"/>
            </a:lvl3pPr>
            <a:lvl4pPr marL="1950690" indent="0">
              <a:buNone/>
              <a:defRPr sz="2800"/>
            </a:lvl4pPr>
            <a:lvl5pPr marL="2600919" indent="0">
              <a:buNone/>
              <a:defRPr sz="2800"/>
            </a:lvl5pPr>
            <a:lvl6pPr marL="3251149" indent="0">
              <a:buNone/>
              <a:defRPr sz="2800"/>
            </a:lvl6pPr>
            <a:lvl7pPr marL="3901379" indent="0">
              <a:buNone/>
              <a:defRPr sz="2800"/>
            </a:lvl7pPr>
            <a:lvl8pPr marL="4551609" indent="0">
              <a:buNone/>
              <a:defRPr sz="2800"/>
            </a:lvl8pPr>
            <a:lvl9pPr marL="5201839" indent="0">
              <a:buNone/>
              <a:defRPr sz="28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240" y="8128000"/>
            <a:ext cx="11595947" cy="650240"/>
          </a:xfrm>
        </p:spPr>
        <p:txBody>
          <a:bodyPr/>
          <a:lstStyle>
            <a:lvl1pPr marL="0" indent="0">
              <a:buNone/>
              <a:defRPr sz="2300"/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50240" y="7044267"/>
            <a:ext cx="11595947" cy="1083733"/>
          </a:xfrm>
        </p:spPr>
        <p:txBody>
          <a:bodyPr anchor="t">
            <a:normAutofit/>
          </a:bodyPr>
          <a:lstStyle>
            <a:lvl1pPr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801599" y="0"/>
            <a:ext cx="203201" cy="689254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64200" y="9234311"/>
            <a:ext cx="1871248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ctr">
              <a:defRPr sz="2000" b="1">
                <a:solidFill>
                  <a:srgbClr val="7F7F7F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7"/>
          <p:cNvSpPr txBox="1">
            <a:spLocks/>
          </p:cNvSpPr>
          <p:nvPr userDrawn="1"/>
        </p:nvSpPr>
        <p:spPr>
          <a:xfrm>
            <a:off x="586121" y="9403065"/>
            <a:ext cx="11859880" cy="350536"/>
          </a:xfrm>
          <a:prstGeom prst="rect">
            <a:avLst/>
          </a:prstGeom>
        </p:spPr>
        <p:txBody>
          <a:bodyPr vert="horz" lIns="130032" tIns="0" rIns="130032" bIns="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100" dirty="0" smtClean="0">
                <a:latin typeface="+mn-lt"/>
              </a:rPr>
              <a:t>Copyright ©2014 Penumbra, Inc.  All rights reserved, 7804, Rev. A</a:t>
            </a:r>
            <a:endParaRPr lang="en-US" sz="11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0241" y="217199"/>
            <a:ext cx="10857482" cy="1658305"/>
          </a:xfrm>
          <a:prstGeom prst="rect">
            <a:avLst/>
          </a:prstGeom>
        </p:spPr>
        <p:txBody>
          <a:bodyPr vert="horz" lIns="130046" tIns="65023" rIns="130046" bIns="65023" rtlCol="0" anchor="t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40" y="2492588"/>
            <a:ext cx="10837333" cy="6220178"/>
          </a:xfrm>
          <a:prstGeom prst="rect">
            <a:avLst/>
          </a:prstGeom>
        </p:spPr>
        <p:txBody>
          <a:bodyPr vert="horz" lIns="130046" tIns="65023" rIns="130046" bIns="650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1806" y="9212417"/>
            <a:ext cx="1871248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r">
              <a:defRPr sz="1100" b="1">
                <a:solidFill>
                  <a:srgbClr val="7F7F7F"/>
                </a:solidFill>
                <a:latin typeface="Arial"/>
                <a:cs typeface="Arial"/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2801599" y="0"/>
            <a:ext cx="203201" cy="1950720"/>
          </a:xfrm>
          <a:prstGeom prst="rect">
            <a:avLst/>
          </a:prstGeom>
          <a:solidFill>
            <a:srgbClr val="B8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rgbClr val="B8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801599" y="1950720"/>
            <a:ext cx="203201" cy="78028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pic>
        <p:nvPicPr>
          <p:cNvPr id="9" name="Picture 8" descr="Penumbra_CMYK.ai"/>
          <p:cNvPicPr>
            <a:picLocks noChangeAspect="1"/>
          </p:cNvPicPr>
          <p:nvPr userDrawn="1"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48" r="42"/>
          <a:stretch/>
        </p:blipFill>
        <p:spPr>
          <a:xfrm>
            <a:off x="11841480" y="228600"/>
            <a:ext cx="603504" cy="642386"/>
          </a:xfrm>
          <a:prstGeom prst="rect">
            <a:avLst/>
          </a:prstGeom>
        </p:spPr>
      </p:pic>
      <p:sp>
        <p:nvSpPr>
          <p:cNvPr id="10" name="Title 7"/>
          <p:cNvSpPr txBox="1">
            <a:spLocks/>
          </p:cNvSpPr>
          <p:nvPr userDrawn="1"/>
        </p:nvSpPr>
        <p:spPr>
          <a:xfrm>
            <a:off x="586121" y="9403065"/>
            <a:ext cx="11859880" cy="350536"/>
          </a:xfrm>
          <a:prstGeom prst="rect">
            <a:avLst/>
          </a:prstGeom>
        </p:spPr>
        <p:txBody>
          <a:bodyPr vert="horz" lIns="130032" tIns="0" rIns="130032" bIns="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100" kern="1200" dirty="0" smtClean="0">
                <a:solidFill>
                  <a:schemeClr val="tx1"/>
                </a:solidFill>
                <a:latin typeface="+mn-lt"/>
                <a:ea typeface="+mj-ea"/>
                <a:cs typeface="+mj-cs"/>
                <a:sym typeface="Helvetica Neue Light" charset="0"/>
              </a:rPr>
              <a:t>Copyright ©2015 Penumbra, Inc.   All rights reserved.  All brands and product names are registered trademarks of their respective owners.</a:t>
            </a:r>
            <a:r>
              <a:rPr lang="en-US" sz="1100" kern="120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  <a:sym typeface="Helvetica Neue Light" charset="0"/>
              </a:rPr>
              <a:t>		</a:t>
            </a:r>
            <a:r>
              <a:rPr lang="en-US" sz="1100" kern="1200" dirty="0" smtClean="0">
                <a:solidFill>
                  <a:schemeClr val="tx1"/>
                </a:solidFill>
                <a:latin typeface="+mn-lt"/>
                <a:ea typeface="+mj-ea"/>
                <a:cs typeface="+mj-cs"/>
                <a:sym typeface="Helvetica Neue Light" charset="0"/>
              </a:rPr>
              <a:t>9961, Rev. A </a:t>
            </a:r>
            <a:endParaRPr lang="en-US" sz="1100" dirty="0">
              <a:latin typeface="+mn-lt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12319000" y="736600"/>
            <a:ext cx="228600" cy="254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669" r:id="rId1"/>
    <p:sldLayoutId id="2147485670" r:id="rId2"/>
    <p:sldLayoutId id="2147485671" r:id="rId3"/>
    <p:sldLayoutId id="2147485672" r:id="rId4"/>
    <p:sldLayoutId id="2147485673" r:id="rId5"/>
    <p:sldLayoutId id="2147485674" r:id="rId6"/>
    <p:sldLayoutId id="2147485675" r:id="rId7"/>
    <p:sldLayoutId id="2147485676" r:id="rId8"/>
    <p:sldLayoutId id="2147485677" r:id="rId9"/>
    <p:sldLayoutId id="2147485678" r:id="rId10"/>
    <p:sldLayoutId id="2147485679" r:id="rId11"/>
    <p:sldLayoutId id="2147485680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1300460" rtl="0" eaLnBrk="1" latinLnBrk="0" hangingPunct="1">
        <a:spcBef>
          <a:spcPct val="0"/>
        </a:spcBef>
        <a:buNone/>
        <a:defRPr sz="5100" kern="1200" cap="all" spc="-85" baseline="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0" indent="0" algn="l" defTabSz="1300460" rtl="0" eaLnBrk="1" latinLnBrk="0" hangingPunct="1">
        <a:spcBef>
          <a:spcPct val="20000"/>
        </a:spcBef>
        <a:spcAft>
          <a:spcPts val="853"/>
        </a:spcAft>
        <a:buFont typeface="Arial" pitchFamily="34" charset="0"/>
        <a:buNone/>
        <a:defRPr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indent="-260092" algn="l" defTabSz="130046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575" indent="-325115" algn="l" defTabSz="130046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2275804" indent="-325115" algn="l" defTabSz="130046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26034" indent="-325115" algn="l" defTabSz="130046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3576264" indent="-325115" algn="l" defTabSz="130046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4226494" indent="-325115" algn="l" defTabSz="130046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876724" indent="-325115" algn="l" defTabSz="130046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5526954" indent="-325115" algn="l" defTabSz="130046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2349664"/>
            <a:ext cx="11500338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tx1"/>
                </a:solidFill>
                <a:latin typeface="+mj-lt"/>
              </a:rPr>
              <a:t>ADAPT technique is an independent predictor of good clinical outcome </a:t>
            </a:r>
          </a:p>
          <a:p>
            <a:r>
              <a:rPr lang="en-US" sz="3600" b="1" dirty="0" smtClean="0">
                <a:solidFill>
                  <a:schemeClr val="tx1"/>
                </a:solidFill>
                <a:latin typeface="+mj-lt"/>
              </a:rPr>
              <a:t>(p = 0.049)</a:t>
            </a:r>
            <a:r>
              <a:rPr lang="en-US" sz="1800" b="1" baseline="100000" dirty="0" smtClean="0">
                <a:solidFill>
                  <a:schemeClr val="tx1"/>
                </a:solidFill>
                <a:latin typeface="+mn-lt"/>
              </a:rPr>
              <a:t>1</a:t>
            </a:r>
          </a:p>
          <a:p>
            <a:endParaRPr lang="en-US" sz="4800" dirty="0" smtClean="0">
              <a:solidFill>
                <a:schemeClr val="tx1"/>
              </a:solidFill>
              <a:latin typeface="+mj-lt"/>
            </a:endParaRPr>
          </a:p>
          <a:p>
            <a:endParaRPr lang="en-US" sz="4800" dirty="0">
              <a:solidFill>
                <a:schemeClr val="tx1"/>
              </a:solidFill>
              <a:latin typeface="+mj-lt"/>
            </a:endParaRPr>
          </a:p>
          <a:p>
            <a:r>
              <a:rPr lang="en-US" sz="2400" dirty="0" smtClean="0">
                <a:solidFill>
                  <a:schemeClr val="tx1"/>
                </a:solidFill>
                <a:latin typeface="+mn-lt"/>
              </a:rPr>
              <a:t>Comparison of clinical outcomes in patients with acute ischemic strokes treated with mechanical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</a:rPr>
              <a:t>thrombectomy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 using either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</a:rPr>
              <a:t>Solumbra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 or ADAPT techniques</a:t>
            </a:r>
          </a:p>
          <a:p>
            <a:endParaRPr lang="en-US" sz="2400" dirty="0">
              <a:solidFill>
                <a:schemeClr val="tx1"/>
              </a:solidFill>
              <a:latin typeface="+mn-lt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+mn-lt"/>
              </a:rPr>
              <a:t>1. Delgado </a:t>
            </a:r>
            <a:r>
              <a:rPr lang="en-US" sz="1400" dirty="0" err="1" smtClean="0">
                <a:solidFill>
                  <a:schemeClr val="tx1"/>
                </a:solidFill>
                <a:latin typeface="+mn-lt"/>
              </a:rPr>
              <a:t>Almandoz</a:t>
            </a: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400" dirty="0">
                <a:solidFill>
                  <a:schemeClr val="tx1"/>
                </a:solidFill>
                <a:latin typeface="+mn-lt"/>
              </a:rPr>
              <a:t>JE, </a:t>
            </a:r>
            <a:r>
              <a:rPr lang="en-US" sz="1400" dirty="0" err="1">
                <a:solidFill>
                  <a:schemeClr val="tx1"/>
                </a:solidFill>
                <a:latin typeface="+mn-lt"/>
              </a:rPr>
              <a:t>Kayan</a:t>
            </a:r>
            <a:r>
              <a:rPr lang="en-US" sz="1400" dirty="0">
                <a:solidFill>
                  <a:schemeClr val="tx1"/>
                </a:solidFill>
                <a:latin typeface="+mn-lt"/>
              </a:rPr>
              <a:t> Y, Young ML, et al. Comparison of clinical outcomes in patients with acute ischemic strokes treated </a:t>
            </a: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with</a:t>
            </a:r>
            <a:br>
              <a:rPr lang="en-US" sz="1400" dirty="0" smtClean="0">
                <a:solidFill>
                  <a:schemeClr val="tx1"/>
                </a:solidFill>
                <a:latin typeface="+mn-lt"/>
              </a:rPr>
            </a:b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    </a:t>
            </a:r>
            <a:r>
              <a:rPr lang="en-US" sz="1400" dirty="0">
                <a:solidFill>
                  <a:schemeClr val="tx1"/>
                </a:solidFill>
                <a:latin typeface="+mn-lt"/>
              </a:rPr>
              <a:t>mechanical </a:t>
            </a:r>
            <a:r>
              <a:rPr lang="en-US" sz="1400" dirty="0" err="1">
                <a:solidFill>
                  <a:schemeClr val="tx1"/>
                </a:solidFill>
                <a:latin typeface="+mn-lt"/>
              </a:rPr>
              <a:t>thrombectomy</a:t>
            </a:r>
            <a:r>
              <a:rPr lang="en-US" sz="1400" dirty="0">
                <a:solidFill>
                  <a:schemeClr val="tx1"/>
                </a:solidFill>
                <a:latin typeface="+mn-lt"/>
              </a:rPr>
              <a:t> using either </a:t>
            </a:r>
            <a:r>
              <a:rPr lang="en-US" sz="1400" dirty="0" err="1">
                <a:solidFill>
                  <a:schemeClr val="tx1"/>
                </a:solidFill>
                <a:latin typeface="+mn-lt"/>
              </a:rPr>
              <a:t>Solumbra</a:t>
            </a:r>
            <a:r>
              <a:rPr lang="en-US" sz="1400" dirty="0">
                <a:solidFill>
                  <a:schemeClr val="tx1"/>
                </a:solidFill>
                <a:latin typeface="+mn-lt"/>
              </a:rPr>
              <a:t> or ADAPT techniques [Published online ahead of print December, 2015]. J </a:t>
            </a:r>
            <a:r>
              <a:rPr lang="en-US" sz="1400" dirty="0" err="1" smtClean="0">
                <a:solidFill>
                  <a:schemeClr val="tx1"/>
                </a:solidFill>
                <a:latin typeface="+mn-lt"/>
              </a:rPr>
              <a:t>NeuroIntervent</a:t>
            </a:r>
            <a:r>
              <a:rPr lang="en-US" sz="14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US" sz="1400" dirty="0" smtClean="0">
                <a:solidFill>
                  <a:schemeClr val="tx1"/>
                </a:solidFill>
                <a:latin typeface="+mn-lt"/>
              </a:rPr>
            </a:b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    </a:t>
            </a:r>
            <a:r>
              <a:rPr lang="en-US" sz="1400" dirty="0">
                <a:solidFill>
                  <a:schemeClr val="tx1"/>
                </a:solidFill>
                <a:latin typeface="+mn-lt"/>
              </a:rPr>
              <a:t>Surg. 2015;0:1-6. doi:10.1136/neurintsurg-2015-012122.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4541" y="3798599"/>
            <a:ext cx="10857482" cy="1658305"/>
          </a:xfrm>
        </p:spPr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19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Thrombectomy</a:t>
            </a:r>
            <a:r>
              <a:rPr lang="en-US" dirty="0" smtClean="0"/>
              <a:t> Devices Used</a:t>
            </a:r>
            <a:r>
              <a:rPr lang="en-US" sz="2800" baseline="100000" dirty="0"/>
              <a:t>1</a:t>
            </a:r>
            <a:endParaRPr lang="en-US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9147506"/>
              </p:ext>
            </p:extLst>
          </p:nvPr>
        </p:nvGraphicFramePr>
        <p:xfrm>
          <a:off x="266701" y="2933700"/>
          <a:ext cx="12458700" cy="32194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6942"/>
                <a:gridCol w="3958407"/>
                <a:gridCol w="3943351"/>
              </a:tblGrid>
              <a:tr h="914891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ADAPT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/>
                        <a:t>Solumbra</a:t>
                      </a:r>
                      <a:endParaRPr lang="en-US" sz="3200" dirty="0"/>
                    </a:p>
                  </a:txBody>
                  <a:tcPr anchor="ctr"/>
                </a:tc>
              </a:tr>
              <a:tr h="2304558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Thrombectomy</a:t>
                      </a:r>
                      <a:r>
                        <a:rPr lang="en-US" sz="2800" baseline="0" dirty="0" smtClean="0"/>
                        <a:t> Devices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indent="-457200">
                        <a:spcBef>
                          <a:spcPts val="600"/>
                        </a:spcBef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en-US" sz="2700" dirty="0" smtClean="0"/>
                        <a:t>ACE:</a:t>
                      </a:r>
                      <a:r>
                        <a:rPr lang="en-US" sz="2700" baseline="0" dirty="0" smtClean="0"/>
                        <a:t>      </a:t>
                      </a:r>
                      <a:r>
                        <a:rPr lang="en-US" sz="2700" dirty="0" smtClean="0"/>
                        <a:t>88.9%</a:t>
                      </a:r>
                    </a:p>
                    <a:p>
                      <a:pPr marL="457200" indent="-457200">
                        <a:spcBef>
                          <a:spcPts val="600"/>
                        </a:spcBef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en-US" sz="2700" dirty="0" smtClean="0"/>
                        <a:t>5MAX:     </a:t>
                      </a:r>
                      <a:r>
                        <a:rPr lang="en-US" sz="2700" baseline="0" dirty="0" smtClean="0"/>
                        <a:t>6.7%</a:t>
                      </a:r>
                    </a:p>
                    <a:p>
                      <a:pPr marL="457200" indent="-457200">
                        <a:spcBef>
                          <a:spcPts val="600"/>
                        </a:spcBef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en-US" sz="2700" baseline="0" dirty="0" smtClean="0"/>
                        <a:t>ACE64:   4.4%</a:t>
                      </a:r>
                      <a:endParaRPr lang="en-US" sz="2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indent="-457200">
                        <a:buFontTx/>
                        <a:buChar char="-"/>
                      </a:pPr>
                      <a:r>
                        <a:rPr lang="en-US" sz="2700" baseline="0" dirty="0" smtClean="0"/>
                        <a:t>Solitaire</a:t>
                      </a:r>
                      <a:r>
                        <a:rPr lang="en-US" sz="2700" baseline="30000" dirty="0" smtClean="0"/>
                        <a:t>™</a:t>
                      </a:r>
                      <a:r>
                        <a:rPr lang="en-US" sz="2700" baseline="0" dirty="0" smtClean="0"/>
                        <a:t> FR:  90.9%</a:t>
                      </a:r>
                    </a:p>
                    <a:p>
                      <a:pPr marL="457200" indent="-457200">
                        <a:buFontTx/>
                        <a:buChar char="-"/>
                      </a:pPr>
                      <a:r>
                        <a:rPr lang="en-US" sz="2700" baseline="0" dirty="0" err="1" smtClean="0"/>
                        <a:t>Trevo</a:t>
                      </a:r>
                      <a:r>
                        <a:rPr lang="en-US" sz="2700" baseline="30000" dirty="0" err="1" smtClean="0"/>
                        <a:t>®</a:t>
                      </a:r>
                      <a:r>
                        <a:rPr lang="en-US" sz="2700" baseline="0" dirty="0" smtClean="0"/>
                        <a:t>:              9.1%</a:t>
                      </a:r>
                      <a:endParaRPr lang="en-US" sz="27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594" y="8712203"/>
            <a:ext cx="1122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1. Delgado </a:t>
            </a:r>
            <a:r>
              <a:rPr lang="en-US" sz="1100" dirty="0" err="1" smtClean="0">
                <a:solidFill>
                  <a:schemeClr val="tx1"/>
                </a:solidFill>
                <a:latin typeface="+mn-lt"/>
              </a:rPr>
              <a:t>Almandoz</a:t>
            </a: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JE, </a:t>
            </a:r>
            <a:r>
              <a:rPr lang="en-US" sz="1100" dirty="0" err="1">
                <a:solidFill>
                  <a:schemeClr val="tx1"/>
                </a:solidFill>
                <a:latin typeface="+mn-lt"/>
              </a:rPr>
              <a:t>Kayan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 Y, Young ML, et al. Comparison of clinical outcomes in patients with acute ischemic strokes treated with mechanical </a:t>
            </a:r>
            <a:r>
              <a:rPr lang="en-US" sz="1100" dirty="0" err="1">
                <a:solidFill>
                  <a:schemeClr val="tx1"/>
                </a:solidFill>
                <a:latin typeface="+mn-lt"/>
              </a:rPr>
              <a:t>thrombectomy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 using </a:t>
            </a: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either</a:t>
            </a:r>
            <a:br>
              <a:rPr lang="en-US" sz="1100" dirty="0" smtClean="0">
                <a:solidFill>
                  <a:schemeClr val="tx1"/>
                </a:solidFill>
                <a:latin typeface="+mn-lt"/>
              </a:rPr>
            </a:b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    </a:t>
            </a:r>
            <a:r>
              <a:rPr lang="en-US" sz="1100" dirty="0" err="1">
                <a:solidFill>
                  <a:schemeClr val="tx1"/>
                </a:solidFill>
                <a:latin typeface="+mn-lt"/>
              </a:rPr>
              <a:t>Solumbra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 or ADAPT techniques [Published online ahead of print December, 2015]. J </a:t>
            </a:r>
            <a:r>
              <a:rPr lang="en-US" sz="1100" dirty="0" err="1">
                <a:solidFill>
                  <a:schemeClr val="tx1"/>
                </a:solidFill>
                <a:latin typeface="+mn-lt"/>
              </a:rPr>
              <a:t>NeuroIntervent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 Surg. 2015;0:1-6. doi:10.1136/neurintsurg-2015-012122</a:t>
            </a: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.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3468" y="9135532"/>
            <a:ext cx="6477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tx1"/>
                </a:solidFill>
                <a:latin typeface="+mn-lt"/>
              </a:rPr>
              <a:t>Product availability aries by country.</a:t>
            </a:r>
            <a:endParaRPr lang="en-US" sz="10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7731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Procedural Results</a:t>
            </a:r>
            <a:r>
              <a:rPr lang="en-US" sz="2000" baseline="100000" dirty="0"/>
              <a:t>1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709222"/>
              </p:ext>
            </p:extLst>
          </p:nvPr>
        </p:nvGraphicFramePr>
        <p:xfrm>
          <a:off x="285750" y="1866897"/>
          <a:ext cx="12382500" cy="58340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57850"/>
                <a:gridCol w="2476500"/>
                <a:gridCol w="2228850"/>
                <a:gridCol w="2019300"/>
              </a:tblGrid>
              <a:tr h="13763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+mn-lt"/>
                        </a:rPr>
                        <a:t> </a:t>
                      </a:r>
                      <a:endParaRPr lang="en-US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+mn-lt"/>
                        </a:rPr>
                        <a:t>ADAPT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(n = 45)</a:t>
                      </a:r>
                      <a:endParaRPr lang="en-US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 smtClean="0">
                          <a:effectLst/>
                          <a:latin typeface="+mn-lt"/>
                        </a:rPr>
                        <a:t>Solumbra</a:t>
                      </a:r>
                      <a:endParaRPr lang="en-US" sz="2800" dirty="0" smtClean="0">
                        <a:effectLst/>
                        <a:latin typeface="+mn-lt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(n = 55)</a:t>
                      </a:r>
                      <a:endParaRPr lang="en-US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+mn-lt"/>
                        </a:rPr>
                        <a:t>P Value</a:t>
                      </a:r>
                      <a:endParaRPr lang="en-US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3763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 smtClean="0">
                          <a:effectLst/>
                          <a:latin typeface="+mn-lt"/>
                        </a:rPr>
                        <a:t>TICI 2b/3</a:t>
                      </a:r>
                      <a:endParaRPr lang="en-US" sz="2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89%</a:t>
                      </a:r>
                      <a:endParaRPr lang="en-US" sz="2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 smtClean="0">
                          <a:effectLst/>
                          <a:latin typeface="+mn-lt"/>
                        </a:rPr>
                        <a:t>84%</a:t>
                      </a:r>
                      <a:endParaRPr lang="en-US" sz="2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 smtClean="0">
                          <a:effectLst/>
                          <a:latin typeface="+mn-lt"/>
                        </a:rPr>
                        <a:t>0.6</a:t>
                      </a:r>
                      <a:endParaRPr lang="en-US" sz="2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049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Time</a:t>
                      </a:r>
                      <a:r>
                        <a:rPr lang="en-US" sz="2800" b="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from puncture to reperfusion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(mean min)</a:t>
                      </a:r>
                      <a:endParaRPr lang="en-US" sz="24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50</a:t>
                      </a:r>
                      <a:endParaRPr lang="en-US" sz="2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51</a:t>
                      </a:r>
                      <a:endParaRPr lang="en-US" sz="2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0.8</a:t>
                      </a:r>
                      <a:endParaRPr lang="en-US" sz="2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3763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Number of passes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(mean)</a:t>
                      </a:r>
                      <a:endParaRPr lang="en-US" sz="24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3.3</a:t>
                      </a:r>
                      <a:r>
                        <a:rPr lang="en-US" sz="28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*</a:t>
                      </a:r>
                      <a:endParaRPr lang="en-US" sz="28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2.2</a:t>
                      </a:r>
                      <a:endParaRPr lang="en-US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0.02</a:t>
                      </a:r>
                      <a:endParaRPr lang="en-US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95300" y="8193683"/>
            <a:ext cx="12077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* Includes total number of ADAPT and </a:t>
            </a:r>
            <a:r>
              <a:rPr lang="en-US" sz="2000" dirty="0" err="1" smtClean="0">
                <a:solidFill>
                  <a:schemeClr val="tx1"/>
                </a:solidFill>
              </a:rPr>
              <a:t>Solumbra</a:t>
            </a:r>
            <a:r>
              <a:rPr lang="en-US" sz="2000" dirty="0" smtClean="0">
                <a:solidFill>
                  <a:schemeClr val="tx1"/>
                </a:solidFill>
              </a:rPr>
              <a:t> passes in cases where </a:t>
            </a:r>
            <a:r>
              <a:rPr lang="en-US" sz="2000" dirty="0" err="1" smtClean="0">
                <a:solidFill>
                  <a:schemeClr val="tx1"/>
                </a:solidFill>
              </a:rPr>
              <a:t>Solumbra</a:t>
            </a:r>
            <a:r>
              <a:rPr lang="en-US" sz="2000" dirty="0" smtClean="0">
                <a:solidFill>
                  <a:schemeClr val="tx1"/>
                </a:solidFill>
              </a:rPr>
              <a:t> salvage was needed 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4350" y="7769086"/>
            <a:ext cx="120586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Note: ICA occlusions comprised 42% of cases in ADAPT vs 20% in </a:t>
            </a:r>
            <a:r>
              <a:rPr lang="en-US" sz="2000" dirty="0" err="1" smtClean="0">
                <a:solidFill>
                  <a:schemeClr val="tx1"/>
                </a:solidFill>
              </a:rPr>
              <a:t>Solumbra</a:t>
            </a:r>
            <a:r>
              <a:rPr lang="en-US" sz="2000" dirty="0" smtClean="0">
                <a:solidFill>
                  <a:schemeClr val="tx1"/>
                </a:solidFill>
              </a:rPr>
              <a:t>. P = 0.03 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594" y="8712203"/>
            <a:ext cx="1122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1. Delgado </a:t>
            </a:r>
            <a:r>
              <a:rPr lang="en-US" sz="1100" dirty="0" err="1" smtClean="0">
                <a:solidFill>
                  <a:schemeClr val="tx1"/>
                </a:solidFill>
                <a:latin typeface="+mn-lt"/>
              </a:rPr>
              <a:t>Almandoz</a:t>
            </a: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JE, </a:t>
            </a:r>
            <a:r>
              <a:rPr lang="en-US" sz="1100" dirty="0" err="1">
                <a:solidFill>
                  <a:schemeClr val="tx1"/>
                </a:solidFill>
                <a:latin typeface="+mn-lt"/>
              </a:rPr>
              <a:t>Kayan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 Y, Young ML, et al. Comparison of clinical outcomes in patients with acute ischemic strokes treated with mechanical </a:t>
            </a:r>
            <a:r>
              <a:rPr lang="en-US" sz="1100" dirty="0" err="1">
                <a:solidFill>
                  <a:schemeClr val="tx1"/>
                </a:solidFill>
                <a:latin typeface="+mn-lt"/>
              </a:rPr>
              <a:t>thrombectomy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 using </a:t>
            </a: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either</a:t>
            </a:r>
            <a:br>
              <a:rPr lang="en-US" sz="1100" dirty="0" smtClean="0">
                <a:solidFill>
                  <a:schemeClr val="tx1"/>
                </a:solidFill>
                <a:latin typeface="+mn-lt"/>
              </a:rPr>
            </a:b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    </a:t>
            </a:r>
            <a:r>
              <a:rPr lang="en-US" sz="1100" dirty="0" err="1">
                <a:solidFill>
                  <a:schemeClr val="tx1"/>
                </a:solidFill>
                <a:latin typeface="+mn-lt"/>
              </a:rPr>
              <a:t>Solumbra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 or ADAPT techniques [Published online ahead of print December, 2015]. J </a:t>
            </a:r>
            <a:r>
              <a:rPr lang="en-US" sz="1100" dirty="0" err="1">
                <a:solidFill>
                  <a:schemeClr val="tx1"/>
                </a:solidFill>
                <a:latin typeface="+mn-lt"/>
              </a:rPr>
              <a:t>NeuroIntervent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 Surg. 2015;0:1-6. doi:10.1136/neurintsurg-2015-012122</a:t>
            </a: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.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864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Techniques</a:t>
            </a:r>
            <a:r>
              <a:rPr lang="en-US" sz="2000" baseline="100000" dirty="0"/>
              <a:t>1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Tx/>
              <a:buChar char="-"/>
            </a:pPr>
            <a:r>
              <a:rPr lang="en-US" sz="3600" dirty="0" smtClean="0"/>
              <a:t>ADAPT</a:t>
            </a:r>
          </a:p>
          <a:p>
            <a:pPr marL="1107430" lvl="1" indent="-457200">
              <a:buFontTx/>
              <a:buChar char="-"/>
            </a:pPr>
            <a:r>
              <a:rPr lang="en-US" sz="3200" dirty="0" smtClean="0"/>
              <a:t>Sheath: </a:t>
            </a:r>
            <a:r>
              <a:rPr lang="en-US" sz="3200" dirty="0" err="1" smtClean="0"/>
              <a:t>NeuronMAX</a:t>
            </a:r>
            <a:r>
              <a:rPr lang="en-US" sz="3200" dirty="0" smtClean="0"/>
              <a:t> 088</a:t>
            </a:r>
          </a:p>
          <a:p>
            <a:pPr marL="1107430" lvl="1" indent="-457200">
              <a:buFontTx/>
              <a:buChar char="-"/>
            </a:pPr>
            <a:r>
              <a:rPr lang="en-US" sz="3200" dirty="0" smtClean="0"/>
              <a:t>Velocity + 0.016" wire used to deliver ACE or ACE64</a:t>
            </a:r>
          </a:p>
          <a:p>
            <a:pPr marL="1107430" lvl="1" indent="-457200">
              <a:buFontTx/>
              <a:buChar char="-"/>
            </a:pPr>
            <a:r>
              <a:rPr lang="en-US" sz="3200" dirty="0" smtClean="0"/>
              <a:t>3 aspiration attempts with MAX pump </a:t>
            </a:r>
            <a:r>
              <a:rPr lang="en-US" sz="3200" i="1" dirty="0" smtClean="0"/>
              <a:t>before</a:t>
            </a:r>
            <a:r>
              <a:rPr lang="en-US" sz="3200" dirty="0" smtClean="0"/>
              <a:t> using stent retriever/</a:t>
            </a:r>
            <a:r>
              <a:rPr lang="en-US" sz="3200" dirty="0" err="1" smtClean="0"/>
              <a:t>Solumbra</a:t>
            </a:r>
            <a:r>
              <a:rPr lang="en-US" sz="3200" dirty="0" smtClean="0"/>
              <a:t> </a:t>
            </a:r>
            <a:endParaRPr lang="en-US" sz="3200" dirty="0"/>
          </a:p>
          <a:p>
            <a:pPr marL="457200" indent="-457200">
              <a:buFontTx/>
              <a:buChar char="-"/>
            </a:pPr>
            <a:r>
              <a:rPr lang="en-US" sz="3600" dirty="0" err="1" smtClean="0"/>
              <a:t>Solumbra</a:t>
            </a:r>
            <a:endParaRPr lang="en-US" sz="3600" dirty="0" smtClean="0"/>
          </a:p>
          <a:p>
            <a:pPr marL="1107430" lvl="1" indent="-457200">
              <a:buFontTx/>
              <a:buChar char="-"/>
            </a:pPr>
            <a:r>
              <a:rPr lang="en-US" sz="3200" dirty="0" smtClean="0"/>
              <a:t>Use of stent retriever with aspiration</a:t>
            </a:r>
          </a:p>
          <a:p>
            <a:pPr lvl="1" indent="0">
              <a:buNone/>
            </a:pPr>
            <a:endParaRPr lang="en-US" dirty="0" smtClean="0"/>
          </a:p>
          <a:p>
            <a:pPr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594" y="8712203"/>
            <a:ext cx="1122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1. Delgado </a:t>
            </a:r>
            <a:r>
              <a:rPr lang="en-US" sz="1100" dirty="0" err="1" smtClean="0">
                <a:solidFill>
                  <a:schemeClr val="tx1"/>
                </a:solidFill>
                <a:latin typeface="+mn-lt"/>
              </a:rPr>
              <a:t>Almandoz</a:t>
            </a: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JE, </a:t>
            </a:r>
            <a:r>
              <a:rPr lang="en-US" sz="1100" dirty="0" err="1">
                <a:solidFill>
                  <a:schemeClr val="tx1"/>
                </a:solidFill>
                <a:latin typeface="+mn-lt"/>
              </a:rPr>
              <a:t>Kayan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 Y, Young ML, et al. Comparison of clinical outcomes in patients with acute ischemic strokes treated with mechanical </a:t>
            </a:r>
            <a:r>
              <a:rPr lang="en-US" sz="1100" dirty="0" err="1">
                <a:solidFill>
                  <a:schemeClr val="tx1"/>
                </a:solidFill>
                <a:latin typeface="+mn-lt"/>
              </a:rPr>
              <a:t>thrombectomy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 using </a:t>
            </a: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either</a:t>
            </a:r>
            <a:br>
              <a:rPr lang="en-US" sz="1100" dirty="0" smtClean="0">
                <a:solidFill>
                  <a:schemeClr val="tx1"/>
                </a:solidFill>
                <a:latin typeface="+mn-lt"/>
              </a:rPr>
            </a:b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    </a:t>
            </a:r>
            <a:r>
              <a:rPr lang="en-US" sz="1100" dirty="0" err="1">
                <a:solidFill>
                  <a:schemeClr val="tx1"/>
                </a:solidFill>
                <a:latin typeface="+mn-lt"/>
              </a:rPr>
              <a:t>Solumbra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 or ADAPT techniques [Published online ahead of print December, 2015]. J </a:t>
            </a:r>
            <a:r>
              <a:rPr lang="en-US" sz="1100" dirty="0" err="1">
                <a:solidFill>
                  <a:schemeClr val="tx1"/>
                </a:solidFill>
                <a:latin typeface="+mn-lt"/>
              </a:rPr>
              <a:t>NeuroIntervent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 Surg. 2015;0:1-6. doi:10.1136/neurintsurg-2015-012122</a:t>
            </a: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.</a:t>
            </a:r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3468" y="9135532"/>
            <a:ext cx="6477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tx1"/>
                </a:solidFill>
                <a:latin typeface="+mn-lt"/>
              </a:rPr>
              <a:t>Product availability aries by country.</a:t>
            </a:r>
            <a:endParaRPr lang="en-US" sz="10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8114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3699"/>
            <a:ext cx="12763500" cy="16583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Independent Predictors of Good Clinical Outcome</a:t>
            </a:r>
            <a:r>
              <a:rPr lang="en-US" sz="2200" baseline="100000" dirty="0"/>
              <a:t>1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4" b="2142"/>
          <a:stretch/>
        </p:blipFill>
        <p:spPr bwMode="auto">
          <a:xfrm>
            <a:off x="2587624" y="1291336"/>
            <a:ext cx="8023226" cy="8055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419350" y="7264400"/>
            <a:ext cx="8362950" cy="4381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0871194" y="6624775"/>
            <a:ext cx="1816106" cy="2970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1. Delgado </a:t>
            </a:r>
            <a:r>
              <a:rPr lang="en-US" sz="1100" dirty="0" err="1">
                <a:solidFill>
                  <a:schemeClr val="tx1"/>
                </a:solidFill>
              </a:rPr>
              <a:t>Almandoz</a:t>
            </a:r>
            <a:r>
              <a:rPr lang="en-US" sz="1100" dirty="0">
                <a:solidFill>
                  <a:schemeClr val="tx1"/>
                </a:solidFill>
              </a:rPr>
              <a:t> JE, </a:t>
            </a:r>
            <a:r>
              <a:rPr lang="en-US" sz="1100" dirty="0" smtClean="0">
                <a:solidFill>
                  <a:schemeClr val="tx1"/>
                </a:solidFill>
              </a:rPr>
              <a:t> </a:t>
            </a:r>
            <a:br>
              <a:rPr lang="en-US" sz="1100" dirty="0" smtClean="0">
                <a:solidFill>
                  <a:schemeClr val="tx1"/>
                </a:solidFill>
              </a:rPr>
            </a:br>
            <a:r>
              <a:rPr lang="en-US" sz="1100" dirty="0" smtClean="0">
                <a:solidFill>
                  <a:schemeClr val="tx1"/>
                </a:solidFill>
              </a:rPr>
              <a:t>    </a:t>
            </a:r>
            <a:r>
              <a:rPr lang="en-US" sz="1100" dirty="0" err="1" smtClean="0">
                <a:solidFill>
                  <a:schemeClr val="tx1"/>
                </a:solidFill>
              </a:rPr>
              <a:t>Kayan</a:t>
            </a:r>
            <a:r>
              <a:rPr lang="en-US" sz="1100" dirty="0" smtClean="0">
                <a:solidFill>
                  <a:schemeClr val="tx1"/>
                </a:solidFill>
              </a:rPr>
              <a:t> </a:t>
            </a:r>
            <a:r>
              <a:rPr lang="en-US" sz="1100" dirty="0">
                <a:solidFill>
                  <a:schemeClr val="tx1"/>
                </a:solidFill>
              </a:rPr>
              <a:t>Y, Young ML, et </a:t>
            </a:r>
            <a:r>
              <a:rPr lang="en-US" sz="1100" dirty="0" smtClean="0">
                <a:solidFill>
                  <a:schemeClr val="tx1"/>
                </a:solidFill>
              </a:rPr>
              <a:t/>
            </a:r>
            <a:br>
              <a:rPr lang="en-US" sz="1100" dirty="0" smtClean="0">
                <a:solidFill>
                  <a:schemeClr val="tx1"/>
                </a:solidFill>
              </a:rPr>
            </a:br>
            <a:r>
              <a:rPr lang="en-US" sz="1100" dirty="0" smtClean="0">
                <a:solidFill>
                  <a:schemeClr val="tx1"/>
                </a:solidFill>
              </a:rPr>
              <a:t>    al</a:t>
            </a:r>
            <a:r>
              <a:rPr lang="en-US" sz="1100" dirty="0">
                <a:solidFill>
                  <a:schemeClr val="tx1"/>
                </a:solidFill>
              </a:rPr>
              <a:t>. Comparison of </a:t>
            </a:r>
            <a:r>
              <a:rPr lang="en-US" sz="1100" dirty="0" smtClean="0">
                <a:solidFill>
                  <a:schemeClr val="tx1"/>
                </a:solidFill>
              </a:rPr>
              <a:t/>
            </a:r>
            <a:br>
              <a:rPr lang="en-US" sz="1100" dirty="0" smtClean="0">
                <a:solidFill>
                  <a:schemeClr val="tx1"/>
                </a:solidFill>
              </a:rPr>
            </a:br>
            <a:r>
              <a:rPr lang="en-US" sz="1100" dirty="0" smtClean="0">
                <a:solidFill>
                  <a:schemeClr val="tx1"/>
                </a:solidFill>
              </a:rPr>
              <a:t>    clinical </a:t>
            </a:r>
            <a:r>
              <a:rPr lang="en-US" sz="1100" dirty="0">
                <a:solidFill>
                  <a:schemeClr val="tx1"/>
                </a:solidFill>
              </a:rPr>
              <a:t>outcomes in </a:t>
            </a:r>
            <a:r>
              <a:rPr lang="en-US" sz="1100" dirty="0" smtClean="0">
                <a:solidFill>
                  <a:schemeClr val="tx1"/>
                </a:solidFill>
              </a:rPr>
              <a:t/>
            </a:r>
            <a:br>
              <a:rPr lang="en-US" sz="1100" dirty="0" smtClean="0">
                <a:solidFill>
                  <a:schemeClr val="tx1"/>
                </a:solidFill>
              </a:rPr>
            </a:br>
            <a:r>
              <a:rPr lang="en-US" sz="1100" dirty="0" smtClean="0">
                <a:solidFill>
                  <a:schemeClr val="tx1"/>
                </a:solidFill>
              </a:rPr>
              <a:t>    patients </a:t>
            </a:r>
            <a:r>
              <a:rPr lang="en-US" sz="1100" dirty="0">
                <a:solidFill>
                  <a:schemeClr val="tx1"/>
                </a:solidFill>
              </a:rPr>
              <a:t>with acute </a:t>
            </a:r>
            <a:r>
              <a:rPr lang="en-US" sz="1100" dirty="0" smtClean="0">
                <a:solidFill>
                  <a:schemeClr val="tx1"/>
                </a:solidFill>
              </a:rPr>
              <a:t/>
            </a:r>
            <a:br>
              <a:rPr lang="en-US" sz="1100" dirty="0" smtClean="0">
                <a:solidFill>
                  <a:schemeClr val="tx1"/>
                </a:solidFill>
              </a:rPr>
            </a:br>
            <a:r>
              <a:rPr lang="en-US" sz="1100" dirty="0" smtClean="0">
                <a:solidFill>
                  <a:schemeClr val="tx1"/>
                </a:solidFill>
              </a:rPr>
              <a:t>   ischemic </a:t>
            </a:r>
            <a:r>
              <a:rPr lang="en-US" sz="1100" dirty="0">
                <a:solidFill>
                  <a:schemeClr val="tx1"/>
                </a:solidFill>
              </a:rPr>
              <a:t>strokes </a:t>
            </a:r>
            <a:r>
              <a:rPr lang="en-US" sz="1100" dirty="0" smtClean="0">
                <a:solidFill>
                  <a:schemeClr val="tx1"/>
                </a:solidFill>
              </a:rPr>
              <a:t>treated</a:t>
            </a:r>
            <a:br>
              <a:rPr lang="en-US" sz="1100" dirty="0" smtClean="0">
                <a:solidFill>
                  <a:schemeClr val="tx1"/>
                </a:solidFill>
              </a:rPr>
            </a:br>
            <a:r>
              <a:rPr lang="en-US" sz="1100" dirty="0" smtClean="0">
                <a:solidFill>
                  <a:schemeClr val="tx1"/>
                </a:solidFill>
              </a:rPr>
              <a:t>    with </a:t>
            </a:r>
            <a:r>
              <a:rPr lang="en-US" sz="1100" dirty="0">
                <a:solidFill>
                  <a:schemeClr val="tx1"/>
                </a:solidFill>
              </a:rPr>
              <a:t>mechanical </a:t>
            </a:r>
            <a:r>
              <a:rPr lang="en-US" sz="1100" dirty="0" smtClean="0">
                <a:solidFill>
                  <a:schemeClr val="tx1"/>
                </a:solidFill>
              </a:rPr>
              <a:t/>
            </a:r>
            <a:br>
              <a:rPr lang="en-US" sz="1100" dirty="0" smtClean="0">
                <a:solidFill>
                  <a:schemeClr val="tx1"/>
                </a:solidFill>
              </a:rPr>
            </a:br>
            <a:r>
              <a:rPr lang="en-US" sz="1100" dirty="0" smtClean="0">
                <a:solidFill>
                  <a:schemeClr val="tx1"/>
                </a:solidFill>
              </a:rPr>
              <a:t>    </a:t>
            </a:r>
            <a:r>
              <a:rPr lang="en-US" sz="1100" dirty="0" err="1" smtClean="0">
                <a:solidFill>
                  <a:schemeClr val="tx1"/>
                </a:solidFill>
              </a:rPr>
              <a:t>thrombectomy</a:t>
            </a:r>
            <a:r>
              <a:rPr lang="en-US" sz="1100" dirty="0" smtClean="0">
                <a:solidFill>
                  <a:schemeClr val="tx1"/>
                </a:solidFill>
              </a:rPr>
              <a:t> </a:t>
            </a:r>
            <a:r>
              <a:rPr lang="en-US" sz="1100" dirty="0">
                <a:solidFill>
                  <a:schemeClr val="tx1"/>
                </a:solidFill>
              </a:rPr>
              <a:t>using </a:t>
            </a:r>
            <a:r>
              <a:rPr lang="en-US" sz="1100" dirty="0" smtClean="0">
                <a:solidFill>
                  <a:schemeClr val="tx1"/>
                </a:solidFill>
              </a:rPr>
              <a:t/>
            </a:r>
            <a:br>
              <a:rPr lang="en-US" sz="1100" dirty="0" smtClean="0">
                <a:solidFill>
                  <a:schemeClr val="tx1"/>
                </a:solidFill>
              </a:rPr>
            </a:br>
            <a:r>
              <a:rPr lang="en-US" sz="1100" dirty="0" smtClean="0">
                <a:solidFill>
                  <a:schemeClr val="tx1"/>
                </a:solidFill>
              </a:rPr>
              <a:t>    either </a:t>
            </a:r>
            <a:r>
              <a:rPr lang="en-US" sz="1100" dirty="0" err="1" smtClean="0">
                <a:solidFill>
                  <a:schemeClr val="tx1"/>
                </a:solidFill>
              </a:rPr>
              <a:t>Solumbra</a:t>
            </a:r>
            <a:r>
              <a:rPr lang="en-US" sz="1100" dirty="0" smtClean="0">
                <a:solidFill>
                  <a:schemeClr val="tx1"/>
                </a:solidFill>
              </a:rPr>
              <a:t> </a:t>
            </a:r>
            <a:r>
              <a:rPr lang="en-US" sz="1100" dirty="0">
                <a:solidFill>
                  <a:schemeClr val="tx1"/>
                </a:solidFill>
              </a:rPr>
              <a:t>or </a:t>
            </a:r>
            <a:r>
              <a:rPr lang="en-US" sz="1100" dirty="0" smtClean="0">
                <a:solidFill>
                  <a:schemeClr val="tx1"/>
                </a:solidFill>
              </a:rPr>
              <a:t>  </a:t>
            </a:r>
            <a:br>
              <a:rPr lang="en-US" sz="1100" dirty="0" smtClean="0">
                <a:solidFill>
                  <a:schemeClr val="tx1"/>
                </a:solidFill>
              </a:rPr>
            </a:br>
            <a:r>
              <a:rPr lang="en-US" sz="1100" dirty="0" smtClean="0">
                <a:solidFill>
                  <a:schemeClr val="tx1"/>
                </a:solidFill>
              </a:rPr>
              <a:t>    ADAPT </a:t>
            </a:r>
            <a:r>
              <a:rPr lang="en-US" sz="1100" dirty="0">
                <a:solidFill>
                  <a:schemeClr val="tx1"/>
                </a:solidFill>
              </a:rPr>
              <a:t>techniques </a:t>
            </a:r>
            <a:r>
              <a:rPr lang="en-US" sz="1100" dirty="0" smtClean="0">
                <a:solidFill>
                  <a:schemeClr val="tx1"/>
                </a:solidFill>
              </a:rPr>
              <a:t/>
            </a:r>
            <a:br>
              <a:rPr lang="en-US" sz="1100" dirty="0" smtClean="0">
                <a:solidFill>
                  <a:schemeClr val="tx1"/>
                </a:solidFill>
              </a:rPr>
            </a:br>
            <a:r>
              <a:rPr lang="en-US" sz="1100" dirty="0" smtClean="0">
                <a:solidFill>
                  <a:schemeClr val="tx1"/>
                </a:solidFill>
              </a:rPr>
              <a:t>    [</a:t>
            </a:r>
            <a:r>
              <a:rPr lang="en-US" sz="1100" dirty="0">
                <a:solidFill>
                  <a:schemeClr val="tx1"/>
                </a:solidFill>
              </a:rPr>
              <a:t>Published online ahead </a:t>
            </a:r>
            <a:r>
              <a:rPr lang="en-US" sz="1100" dirty="0" smtClean="0">
                <a:solidFill>
                  <a:schemeClr val="tx1"/>
                </a:solidFill>
              </a:rPr>
              <a:t/>
            </a:r>
            <a:br>
              <a:rPr lang="en-US" sz="1100" dirty="0" smtClean="0">
                <a:solidFill>
                  <a:schemeClr val="tx1"/>
                </a:solidFill>
              </a:rPr>
            </a:br>
            <a:r>
              <a:rPr lang="en-US" sz="1100" dirty="0" smtClean="0">
                <a:solidFill>
                  <a:schemeClr val="tx1"/>
                </a:solidFill>
              </a:rPr>
              <a:t>    of print </a:t>
            </a:r>
            <a:r>
              <a:rPr lang="en-US" sz="1100" dirty="0">
                <a:solidFill>
                  <a:schemeClr val="tx1"/>
                </a:solidFill>
              </a:rPr>
              <a:t>December, </a:t>
            </a:r>
            <a:r>
              <a:rPr lang="en-US" sz="1100" dirty="0" smtClean="0">
                <a:solidFill>
                  <a:schemeClr val="tx1"/>
                </a:solidFill>
              </a:rPr>
              <a:t/>
            </a:r>
            <a:br>
              <a:rPr lang="en-US" sz="1100" dirty="0" smtClean="0">
                <a:solidFill>
                  <a:schemeClr val="tx1"/>
                </a:solidFill>
              </a:rPr>
            </a:br>
            <a:r>
              <a:rPr lang="en-US" sz="1100" dirty="0" smtClean="0">
                <a:solidFill>
                  <a:schemeClr val="tx1"/>
                </a:solidFill>
              </a:rPr>
              <a:t> </a:t>
            </a:r>
            <a:r>
              <a:rPr lang="en-US" sz="1100" smtClean="0">
                <a:solidFill>
                  <a:schemeClr val="tx1"/>
                </a:solidFill>
              </a:rPr>
              <a:t>   </a:t>
            </a:r>
            <a:r>
              <a:rPr lang="en-US" sz="1100" dirty="0" smtClean="0">
                <a:solidFill>
                  <a:schemeClr val="tx1"/>
                </a:solidFill>
              </a:rPr>
              <a:t>2015</a:t>
            </a:r>
            <a:r>
              <a:rPr lang="en-US" sz="1100" dirty="0">
                <a:solidFill>
                  <a:schemeClr val="tx1"/>
                </a:solidFill>
              </a:rPr>
              <a:t>]. J </a:t>
            </a:r>
            <a:r>
              <a:rPr lang="en-US" sz="1100" dirty="0" err="1">
                <a:solidFill>
                  <a:schemeClr val="tx1"/>
                </a:solidFill>
              </a:rPr>
              <a:t>NeuroIntervent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  <a:r>
              <a:rPr lang="en-US" sz="1100" dirty="0" smtClean="0">
                <a:solidFill>
                  <a:schemeClr val="tx1"/>
                </a:solidFill>
              </a:rPr>
              <a:t/>
            </a:r>
            <a:br>
              <a:rPr lang="en-US" sz="1100" dirty="0" smtClean="0">
                <a:solidFill>
                  <a:schemeClr val="tx1"/>
                </a:solidFill>
              </a:rPr>
            </a:br>
            <a:r>
              <a:rPr lang="en-US" sz="1100" dirty="0" smtClean="0">
                <a:solidFill>
                  <a:schemeClr val="tx1"/>
                </a:solidFill>
              </a:rPr>
              <a:t>    Surg</a:t>
            </a:r>
            <a:r>
              <a:rPr lang="en-US" sz="1100" dirty="0">
                <a:solidFill>
                  <a:schemeClr val="tx1"/>
                </a:solidFill>
              </a:rPr>
              <a:t>. </a:t>
            </a:r>
            <a:r>
              <a:rPr lang="en-US" sz="1100" dirty="0" smtClean="0">
                <a:solidFill>
                  <a:schemeClr val="tx1"/>
                </a:solidFill>
              </a:rPr>
              <a:t> 2015;0</a:t>
            </a:r>
            <a:r>
              <a:rPr lang="en-US" sz="1100" dirty="0">
                <a:solidFill>
                  <a:schemeClr val="tx1"/>
                </a:solidFill>
              </a:rPr>
              <a:t>:1-6. </a:t>
            </a:r>
            <a:r>
              <a:rPr lang="en-US" sz="1100" dirty="0" err="1">
                <a:solidFill>
                  <a:schemeClr val="tx1"/>
                </a:solidFill>
              </a:rPr>
              <a:t>doi</a:t>
            </a:r>
            <a:r>
              <a:rPr lang="en-US" sz="1100" dirty="0" smtClean="0">
                <a:solidFill>
                  <a:schemeClr val="tx1"/>
                </a:solidFill>
              </a:rPr>
              <a:t>:</a:t>
            </a:r>
            <a:br>
              <a:rPr lang="en-US" sz="1100" dirty="0" smtClean="0">
                <a:solidFill>
                  <a:schemeClr val="tx1"/>
                </a:solidFill>
              </a:rPr>
            </a:br>
            <a:r>
              <a:rPr lang="en-US" sz="1100" dirty="0" smtClean="0">
                <a:solidFill>
                  <a:schemeClr val="tx1"/>
                </a:solidFill>
              </a:rPr>
              <a:t>    10.1136neurintsurg-</a:t>
            </a:r>
            <a:br>
              <a:rPr lang="en-US" sz="1100" dirty="0" smtClean="0">
                <a:solidFill>
                  <a:schemeClr val="tx1"/>
                </a:solidFill>
              </a:rPr>
            </a:br>
            <a:r>
              <a:rPr lang="en-US" sz="1100" dirty="0" smtClean="0">
                <a:solidFill>
                  <a:schemeClr val="tx1"/>
                </a:solidFill>
              </a:rPr>
              <a:t>    2015</a:t>
            </a:r>
            <a:r>
              <a:rPr lang="en-US" sz="1100" dirty="0">
                <a:solidFill>
                  <a:schemeClr val="tx1"/>
                </a:solidFill>
              </a:rPr>
              <a:t>-012122.</a:t>
            </a:r>
            <a:endParaRPr lang="en-US" dirty="0"/>
          </a:p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.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56403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480" y="217199"/>
            <a:ext cx="11521440" cy="1658305"/>
          </a:xfrm>
        </p:spPr>
        <p:txBody>
          <a:bodyPr>
            <a:noAutofit/>
          </a:bodyPr>
          <a:lstStyle/>
          <a:p>
            <a:r>
              <a:rPr lang="en-US" sz="5400" dirty="0" smtClean="0"/>
              <a:t>Study Background</a:t>
            </a:r>
            <a:r>
              <a:rPr lang="en-US" sz="2800" baseline="100000" dirty="0"/>
              <a:t>1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>
          <a:xfrm>
            <a:off x="650240" y="2322491"/>
            <a:ext cx="11379200" cy="7022592"/>
          </a:xfrm>
        </p:spPr>
        <p:txBody>
          <a:bodyPr>
            <a:noAutofit/>
          </a:bodyPr>
          <a:lstStyle/>
          <a:p>
            <a:pPr marL="457200" lvl="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3600" dirty="0" smtClean="0"/>
              <a:t>Physician-initiated</a:t>
            </a:r>
          </a:p>
          <a:p>
            <a:pPr marL="457200" lvl="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3600" dirty="0" smtClean="0"/>
              <a:t>Abbott Northwestern</a:t>
            </a:r>
            <a:endParaRPr lang="en-US" sz="3600" dirty="0"/>
          </a:p>
          <a:p>
            <a:pPr marL="457200" lvl="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3600" dirty="0"/>
              <a:t>100 patients</a:t>
            </a:r>
          </a:p>
          <a:p>
            <a:pPr lvl="1">
              <a:spcBef>
                <a:spcPts val="1200"/>
              </a:spcBef>
              <a:buSzPct val="76000"/>
              <a:buFont typeface="Wingdings" charset="2"/>
              <a:buChar char="§"/>
            </a:pPr>
            <a:r>
              <a:rPr lang="en-US" sz="3200" dirty="0"/>
              <a:t> </a:t>
            </a:r>
            <a:r>
              <a:rPr lang="en-US" sz="3200" dirty="0" smtClean="0"/>
              <a:t>45 </a:t>
            </a:r>
            <a:r>
              <a:rPr lang="en-US" sz="3200" dirty="0"/>
              <a:t>in ADAPT group</a:t>
            </a:r>
          </a:p>
          <a:p>
            <a:pPr lvl="1">
              <a:spcBef>
                <a:spcPts val="1200"/>
              </a:spcBef>
              <a:buSzPct val="76000"/>
              <a:buFont typeface="Wingdings" charset="2"/>
              <a:buChar char="§"/>
            </a:pPr>
            <a:r>
              <a:rPr lang="en-US" sz="3200" dirty="0" smtClean="0"/>
              <a:t> 55 </a:t>
            </a:r>
            <a:r>
              <a:rPr lang="en-US" sz="3200" dirty="0"/>
              <a:t>in “</a:t>
            </a:r>
            <a:r>
              <a:rPr lang="en-US" sz="3200" dirty="0" err="1"/>
              <a:t>Solumbra</a:t>
            </a:r>
            <a:r>
              <a:rPr lang="en-US" sz="3200" dirty="0"/>
              <a:t>” group</a:t>
            </a:r>
          </a:p>
          <a:p>
            <a:pPr marL="457200" lvl="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3600" dirty="0"/>
              <a:t>Consecutive patients </a:t>
            </a:r>
            <a:endParaRPr lang="en-US" sz="3600" dirty="0" smtClean="0"/>
          </a:p>
          <a:p>
            <a:pPr marL="457200" lvl="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3600" dirty="0"/>
              <a:t>T</a:t>
            </a:r>
            <a:r>
              <a:rPr lang="en-US" sz="3600" dirty="0" smtClean="0"/>
              <a:t>reated </a:t>
            </a:r>
            <a:r>
              <a:rPr lang="en-US" sz="3600" dirty="0"/>
              <a:t>between Mar 2012 and Jun </a:t>
            </a:r>
            <a:r>
              <a:rPr lang="en-US" sz="3600" dirty="0" smtClean="0"/>
              <a:t>2015 </a:t>
            </a:r>
            <a:endParaRPr lang="en-US" sz="2000" b="0" dirty="0"/>
          </a:p>
          <a:p>
            <a:pPr>
              <a:buNone/>
            </a:pPr>
            <a:r>
              <a:rPr lang="en-US" sz="2000" b="0" dirty="0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594" y="8712203"/>
            <a:ext cx="1122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1. Delgado </a:t>
            </a:r>
            <a:r>
              <a:rPr lang="en-US" sz="1100" dirty="0" err="1" smtClean="0">
                <a:solidFill>
                  <a:schemeClr val="tx1"/>
                </a:solidFill>
                <a:latin typeface="+mn-lt"/>
              </a:rPr>
              <a:t>Almandoz</a:t>
            </a: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JE, </a:t>
            </a:r>
            <a:r>
              <a:rPr lang="en-US" sz="1100" dirty="0" err="1">
                <a:solidFill>
                  <a:schemeClr val="tx1"/>
                </a:solidFill>
                <a:latin typeface="+mn-lt"/>
              </a:rPr>
              <a:t>Kayan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 Y, Young ML, et al. Comparison of clinical outcomes in patients with acute ischemic strokes treated with mechanical </a:t>
            </a:r>
            <a:r>
              <a:rPr lang="en-US" sz="1100" dirty="0" err="1">
                <a:solidFill>
                  <a:schemeClr val="tx1"/>
                </a:solidFill>
                <a:latin typeface="+mn-lt"/>
              </a:rPr>
              <a:t>thrombectomy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 using </a:t>
            </a: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either</a:t>
            </a:r>
            <a:br>
              <a:rPr lang="en-US" sz="1100" dirty="0" smtClean="0">
                <a:solidFill>
                  <a:schemeClr val="tx1"/>
                </a:solidFill>
                <a:latin typeface="+mn-lt"/>
              </a:rPr>
            </a:b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    </a:t>
            </a:r>
            <a:r>
              <a:rPr lang="en-US" sz="1100" dirty="0" err="1">
                <a:solidFill>
                  <a:schemeClr val="tx1"/>
                </a:solidFill>
                <a:latin typeface="+mn-lt"/>
              </a:rPr>
              <a:t>Solumbra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 or ADAPT techniques [Published online ahead of print December, 2015]. J </a:t>
            </a:r>
            <a:r>
              <a:rPr lang="en-US" sz="1100" dirty="0" err="1">
                <a:solidFill>
                  <a:schemeClr val="tx1"/>
                </a:solidFill>
                <a:latin typeface="+mn-lt"/>
              </a:rPr>
              <a:t>NeuroIntervent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 Surg. 2015;0:1-6. doi:10.1136/neurintsurg-2015-012122</a:t>
            </a: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.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5122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480" y="217199"/>
            <a:ext cx="11521440" cy="1658305"/>
          </a:xfrm>
        </p:spPr>
        <p:txBody>
          <a:bodyPr>
            <a:noAutofit/>
          </a:bodyPr>
          <a:lstStyle/>
          <a:p>
            <a:r>
              <a:rPr lang="en-US" sz="5400" dirty="0" smtClean="0"/>
              <a:t>Study Background</a:t>
            </a:r>
            <a:r>
              <a:rPr lang="en-US" sz="2800" baseline="100000" dirty="0"/>
              <a:t>1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>
          <a:xfrm>
            <a:off x="650240" y="2322491"/>
            <a:ext cx="11379200" cy="7022592"/>
          </a:xfrm>
        </p:spPr>
        <p:txBody>
          <a:bodyPr>
            <a:noAutofit/>
          </a:bodyPr>
          <a:lstStyle/>
          <a:p>
            <a:pPr marL="457200" lvl="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3600" dirty="0" smtClean="0"/>
              <a:t>Angiographic </a:t>
            </a:r>
            <a:r>
              <a:rPr lang="en-US" sz="3600" dirty="0"/>
              <a:t>outcomes assessed by 2 </a:t>
            </a:r>
            <a:r>
              <a:rPr lang="en-US" sz="3600" dirty="0" err="1"/>
              <a:t>neurointerventionalists</a:t>
            </a:r>
            <a:endParaRPr lang="en-US" sz="3600" dirty="0"/>
          </a:p>
          <a:p>
            <a:pPr marL="457200" lvl="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3600" dirty="0"/>
              <a:t>S</a:t>
            </a:r>
            <a:r>
              <a:rPr lang="en-US" sz="3600" dirty="0" smtClean="0"/>
              <a:t>ICH </a:t>
            </a:r>
            <a:r>
              <a:rPr lang="en-US" sz="3600" dirty="0"/>
              <a:t>determined by consensus </a:t>
            </a:r>
            <a:r>
              <a:rPr lang="en-US" sz="3600" dirty="0" smtClean="0"/>
              <a:t>with an independent </a:t>
            </a:r>
            <a:r>
              <a:rPr lang="en-US" sz="3600" dirty="0"/>
              <a:t>neurologist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None/>
            </a:pPr>
            <a:r>
              <a:rPr lang="en-US" sz="2000" b="0" dirty="0"/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594" y="8712203"/>
            <a:ext cx="1122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1. Delgado </a:t>
            </a:r>
            <a:r>
              <a:rPr lang="en-US" sz="1100" dirty="0" err="1" smtClean="0">
                <a:solidFill>
                  <a:schemeClr val="tx1"/>
                </a:solidFill>
                <a:latin typeface="+mn-lt"/>
              </a:rPr>
              <a:t>Almandoz</a:t>
            </a: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JE, </a:t>
            </a:r>
            <a:r>
              <a:rPr lang="en-US" sz="1100" dirty="0" err="1">
                <a:solidFill>
                  <a:schemeClr val="tx1"/>
                </a:solidFill>
                <a:latin typeface="+mn-lt"/>
              </a:rPr>
              <a:t>Kayan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 Y, Young ML, et al. Comparison of clinical outcomes in patients with acute ischemic strokes treated with mechanical </a:t>
            </a:r>
            <a:r>
              <a:rPr lang="en-US" sz="1100" dirty="0" err="1">
                <a:solidFill>
                  <a:schemeClr val="tx1"/>
                </a:solidFill>
                <a:latin typeface="+mn-lt"/>
              </a:rPr>
              <a:t>thrombectomy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 using </a:t>
            </a: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either</a:t>
            </a:r>
            <a:br>
              <a:rPr lang="en-US" sz="1100" dirty="0" smtClean="0">
                <a:solidFill>
                  <a:schemeClr val="tx1"/>
                </a:solidFill>
                <a:latin typeface="+mn-lt"/>
              </a:rPr>
            </a:b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    </a:t>
            </a:r>
            <a:r>
              <a:rPr lang="en-US" sz="1100" dirty="0" err="1">
                <a:solidFill>
                  <a:schemeClr val="tx1"/>
                </a:solidFill>
                <a:latin typeface="+mn-lt"/>
              </a:rPr>
              <a:t>Solumbra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 or ADAPT techniques [Published online ahead of print December, 2015]. J </a:t>
            </a:r>
            <a:r>
              <a:rPr lang="en-US" sz="1100" dirty="0" err="1">
                <a:solidFill>
                  <a:schemeClr val="tx1"/>
                </a:solidFill>
                <a:latin typeface="+mn-lt"/>
              </a:rPr>
              <a:t>NeuroIntervent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 Surg. 2015;0:1-6. doi:10.1136/neurintsurg-2015-012122</a:t>
            </a: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.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010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Characteristics</a:t>
            </a:r>
            <a:r>
              <a:rPr lang="en-US" sz="2800" baseline="100000" dirty="0" smtClean="0"/>
              <a:t>1</a:t>
            </a:r>
            <a:endParaRPr lang="en-US" sz="2800" baseline="100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018123"/>
              </p:ext>
            </p:extLst>
          </p:nvPr>
        </p:nvGraphicFramePr>
        <p:xfrm>
          <a:off x="285750" y="1879598"/>
          <a:ext cx="12185650" cy="61531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86250"/>
                <a:gridCol w="3048000"/>
                <a:gridCol w="2692400"/>
                <a:gridCol w="2159000"/>
              </a:tblGrid>
              <a:tr h="6573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ADAPT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Solumbra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P Value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573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45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55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NA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573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Age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66.1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69.6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0.16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573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Mean NIHSS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19.2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16.8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0.02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573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Mean baseline ASPECTS</a:t>
                      </a:r>
                      <a:endParaRPr lang="en-US" sz="2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9.1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8.2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&lt;0.01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573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ICA occlusion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42%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20%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0.03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573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Left </a:t>
                      </a:r>
                      <a:r>
                        <a:rPr lang="en-US" sz="2400" dirty="0" smtClean="0">
                          <a:effectLst/>
                        </a:rPr>
                        <a:t>side thrombus location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62%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49%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0.23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5514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Severe </a:t>
                      </a:r>
                      <a:r>
                        <a:rPr lang="en-US" sz="2400" b="1" dirty="0" smtClean="0">
                          <a:effectLst/>
                        </a:rPr>
                        <a:t>cervical tortuosity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</a:rPr>
                        <a:t>(≥360</a:t>
                      </a:r>
                      <a:r>
                        <a:rPr lang="en-US" sz="2400" b="1" baseline="0" dirty="0" smtClean="0">
                          <a:effectLst/>
                        </a:rPr>
                        <a:t> degrees</a:t>
                      </a:r>
                      <a:r>
                        <a:rPr lang="en-US" sz="2400" b="1" dirty="0" smtClean="0">
                          <a:effectLst/>
                        </a:rPr>
                        <a:t>)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33%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15%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0.03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79400" y="7988300"/>
            <a:ext cx="6477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  <a:latin typeface="+mj-lt"/>
              </a:rPr>
              <a:t>Bold = Statistically significant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" y="3879850"/>
            <a:ext cx="12325350" cy="5715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28600" y="6794500"/>
            <a:ext cx="12325350" cy="9525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8600" y="5232400"/>
            <a:ext cx="12325350" cy="5715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09594" y="8712203"/>
            <a:ext cx="1122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1. Delgado </a:t>
            </a:r>
            <a:r>
              <a:rPr lang="en-US" sz="1100" dirty="0" err="1" smtClean="0">
                <a:solidFill>
                  <a:schemeClr val="tx1"/>
                </a:solidFill>
                <a:latin typeface="+mn-lt"/>
              </a:rPr>
              <a:t>Almandoz</a:t>
            </a: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JE, </a:t>
            </a:r>
            <a:r>
              <a:rPr lang="en-US" sz="1100" dirty="0" err="1">
                <a:solidFill>
                  <a:schemeClr val="tx1"/>
                </a:solidFill>
                <a:latin typeface="+mn-lt"/>
              </a:rPr>
              <a:t>Kayan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 Y, Young ML, et al. Comparison of clinical outcomes in patients with acute ischemic strokes treated with mechanical </a:t>
            </a:r>
            <a:r>
              <a:rPr lang="en-US" sz="1100" dirty="0" err="1">
                <a:solidFill>
                  <a:schemeClr val="tx1"/>
                </a:solidFill>
                <a:latin typeface="+mn-lt"/>
              </a:rPr>
              <a:t>thrombectomy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 using </a:t>
            </a: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either</a:t>
            </a:r>
            <a:br>
              <a:rPr lang="en-US" sz="1100" dirty="0" smtClean="0">
                <a:solidFill>
                  <a:schemeClr val="tx1"/>
                </a:solidFill>
                <a:latin typeface="+mn-lt"/>
              </a:rPr>
            </a:b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    </a:t>
            </a:r>
            <a:r>
              <a:rPr lang="en-US" sz="1100" dirty="0" err="1">
                <a:solidFill>
                  <a:schemeClr val="tx1"/>
                </a:solidFill>
                <a:latin typeface="+mn-lt"/>
              </a:rPr>
              <a:t>Solumbra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 or ADAPT techniques [Published online ahead of print December, 2015]. J </a:t>
            </a:r>
            <a:r>
              <a:rPr lang="en-US" sz="1100" dirty="0" err="1">
                <a:solidFill>
                  <a:schemeClr val="tx1"/>
                </a:solidFill>
                <a:latin typeface="+mn-lt"/>
              </a:rPr>
              <a:t>NeuroIntervent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 Surg. 2015;0:1-6. doi:10.1136/neurintsurg-2015-012122</a:t>
            </a: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.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16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00" y="1686138"/>
            <a:ext cx="12649200" cy="6220178"/>
          </a:xfrm>
        </p:spPr>
        <p:txBody>
          <a:bodyPr/>
          <a:lstStyle/>
          <a:p>
            <a:pPr algn="ctr">
              <a:lnSpc>
                <a:spcPts val="8000"/>
              </a:lnSpc>
            </a:pPr>
            <a:endParaRPr lang="en-US" sz="4400" dirty="0" smtClean="0"/>
          </a:p>
          <a:p>
            <a:pPr algn="ctr">
              <a:lnSpc>
                <a:spcPts val="8000"/>
              </a:lnSpc>
            </a:pPr>
            <a:r>
              <a:rPr lang="en-US" sz="4400" dirty="0" smtClean="0"/>
              <a:t>“</a:t>
            </a:r>
            <a:r>
              <a:rPr lang="en-US" sz="4400" dirty="0"/>
              <a:t>The ADAPT technique was a statistically significant independent predictor of a good 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clinical </a:t>
            </a:r>
            <a:r>
              <a:rPr lang="en-US" sz="4400" dirty="0"/>
              <a:t>outcome at 90 </a:t>
            </a:r>
            <a:r>
              <a:rPr lang="en-US" sz="4400" dirty="0" smtClean="0"/>
              <a:t>days…” (p </a:t>
            </a:r>
            <a:r>
              <a:rPr lang="en-US" sz="4400" dirty="0"/>
              <a:t>= 0.049</a:t>
            </a:r>
            <a:r>
              <a:rPr lang="en-US" sz="4400" dirty="0" smtClean="0"/>
              <a:t>)</a:t>
            </a:r>
            <a:r>
              <a:rPr lang="en-US" sz="1800" baseline="100000" dirty="0"/>
              <a:t> </a:t>
            </a:r>
            <a:r>
              <a:rPr lang="en-US" sz="2400" baseline="100000" dirty="0"/>
              <a:t>1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594" y="8712203"/>
            <a:ext cx="1122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1. Delgado </a:t>
            </a:r>
            <a:r>
              <a:rPr lang="en-US" sz="1100" dirty="0" err="1" smtClean="0">
                <a:solidFill>
                  <a:schemeClr val="tx1"/>
                </a:solidFill>
                <a:latin typeface="+mn-lt"/>
              </a:rPr>
              <a:t>Almandoz</a:t>
            </a: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JE, </a:t>
            </a:r>
            <a:r>
              <a:rPr lang="en-US" sz="1100" dirty="0" err="1">
                <a:solidFill>
                  <a:schemeClr val="tx1"/>
                </a:solidFill>
                <a:latin typeface="+mn-lt"/>
              </a:rPr>
              <a:t>Kayan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 Y, Young ML, et al. Comparison of clinical outcomes in patients with acute ischemic strokes treated with mechanical </a:t>
            </a:r>
            <a:r>
              <a:rPr lang="en-US" sz="1100" dirty="0" err="1">
                <a:solidFill>
                  <a:schemeClr val="tx1"/>
                </a:solidFill>
                <a:latin typeface="+mn-lt"/>
              </a:rPr>
              <a:t>thrombectomy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 using </a:t>
            </a: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either</a:t>
            </a:r>
            <a:br>
              <a:rPr lang="en-US" sz="1100" dirty="0" smtClean="0">
                <a:solidFill>
                  <a:schemeClr val="tx1"/>
                </a:solidFill>
                <a:latin typeface="+mn-lt"/>
              </a:rPr>
            </a:b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    </a:t>
            </a:r>
            <a:r>
              <a:rPr lang="en-US" sz="1100" dirty="0" err="1">
                <a:solidFill>
                  <a:schemeClr val="tx1"/>
                </a:solidFill>
                <a:latin typeface="+mn-lt"/>
              </a:rPr>
              <a:t>Solumbra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 or ADAPT techniques [Published online ahead of print December, 2015]. J </a:t>
            </a:r>
            <a:r>
              <a:rPr lang="en-US" sz="1100" dirty="0" err="1">
                <a:solidFill>
                  <a:schemeClr val="tx1"/>
                </a:solidFill>
                <a:latin typeface="+mn-lt"/>
              </a:rPr>
              <a:t>NeuroIntervent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 Surg. 2015;0:1-6. doi:10.1136/neurintsurg-2015-012122</a:t>
            </a: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.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8019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1" y="217199"/>
            <a:ext cx="11675110" cy="16583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ADAPT:  Improved Functional Independence</a:t>
            </a:r>
            <a:r>
              <a:rPr lang="en-US" sz="2000" baseline="100000" dirty="0"/>
              <a:t>1</a:t>
            </a:r>
            <a:endParaRPr lang="en-US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2353480"/>
              </p:ext>
            </p:extLst>
          </p:nvPr>
        </p:nvGraphicFramePr>
        <p:xfrm>
          <a:off x="898525" y="1768475"/>
          <a:ext cx="11407775" cy="6784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600700" y="2534563"/>
            <a:ext cx="20764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solidFill>
                  <a:schemeClr val="tx1"/>
                </a:solidFill>
              </a:rPr>
              <a:t>P = 0.015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13100" y="8375650"/>
            <a:ext cx="1866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N = 25/45 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34400" y="8375650"/>
            <a:ext cx="1866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N = 17/55 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594" y="8712203"/>
            <a:ext cx="1122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1. Delgado </a:t>
            </a:r>
            <a:r>
              <a:rPr lang="en-US" sz="1100" dirty="0" err="1" smtClean="0">
                <a:solidFill>
                  <a:schemeClr val="tx1"/>
                </a:solidFill>
                <a:latin typeface="+mn-lt"/>
              </a:rPr>
              <a:t>Almandoz</a:t>
            </a: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JE, </a:t>
            </a:r>
            <a:r>
              <a:rPr lang="en-US" sz="1100" dirty="0" err="1">
                <a:solidFill>
                  <a:schemeClr val="tx1"/>
                </a:solidFill>
                <a:latin typeface="+mn-lt"/>
              </a:rPr>
              <a:t>Kayan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 Y, Young ML, et al. Comparison of clinical outcomes in patients with acute ischemic strokes treated with mechanical </a:t>
            </a:r>
            <a:r>
              <a:rPr lang="en-US" sz="1100" dirty="0" err="1">
                <a:solidFill>
                  <a:schemeClr val="tx1"/>
                </a:solidFill>
                <a:latin typeface="+mn-lt"/>
              </a:rPr>
              <a:t>thrombectomy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 using </a:t>
            </a: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either</a:t>
            </a:r>
            <a:br>
              <a:rPr lang="en-US" sz="1100" dirty="0" smtClean="0">
                <a:solidFill>
                  <a:schemeClr val="tx1"/>
                </a:solidFill>
                <a:latin typeface="+mn-lt"/>
              </a:rPr>
            </a:b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    </a:t>
            </a:r>
            <a:r>
              <a:rPr lang="en-US" sz="1100" dirty="0" err="1">
                <a:solidFill>
                  <a:schemeClr val="tx1"/>
                </a:solidFill>
                <a:latin typeface="+mn-lt"/>
              </a:rPr>
              <a:t>Solumbra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 or ADAPT techniques [Published online ahead of print December, 2015]. J </a:t>
            </a:r>
            <a:r>
              <a:rPr lang="en-US" sz="1100" dirty="0" err="1">
                <a:solidFill>
                  <a:schemeClr val="tx1"/>
                </a:solidFill>
                <a:latin typeface="+mn-lt"/>
              </a:rPr>
              <a:t>NeuroIntervent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 Surg. 2015;0:1-6. doi:10.1136/neurintsurg-2015-012122</a:t>
            </a: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.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4864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1" y="217199"/>
            <a:ext cx="11675110" cy="1658305"/>
          </a:xfrm>
        </p:spPr>
        <p:txBody>
          <a:bodyPr>
            <a:normAutofit/>
          </a:bodyPr>
          <a:lstStyle/>
          <a:p>
            <a:r>
              <a:rPr lang="en-US" dirty="0" smtClean="0"/>
              <a:t>ADAPT:  Lower Hemorrhage Rates</a:t>
            </a:r>
            <a:r>
              <a:rPr lang="en-US" sz="1800" baseline="100000" dirty="0"/>
              <a:t>1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557284"/>
              </p:ext>
            </p:extLst>
          </p:nvPr>
        </p:nvGraphicFramePr>
        <p:xfrm>
          <a:off x="1104900" y="2425697"/>
          <a:ext cx="10934700" cy="55054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33675"/>
                <a:gridCol w="2733675"/>
                <a:gridCol w="2733675"/>
                <a:gridCol w="2733675"/>
              </a:tblGrid>
              <a:tr h="13763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ADAPT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(n = 45)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 smtClean="0">
                          <a:effectLst/>
                        </a:rPr>
                        <a:t>Solumbra</a:t>
                      </a:r>
                      <a:endParaRPr lang="en-US" sz="28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(n = 55)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P Value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3763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ICH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22%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47%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0.01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3763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</a:rPr>
                        <a:t>SAH</a:t>
                      </a:r>
                      <a:endParaRPr lang="en-US" sz="2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</a:rPr>
                        <a:t>7%</a:t>
                      </a:r>
                      <a:endParaRPr lang="en-US" sz="2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24%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0.03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3763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SICH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2%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13%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0.07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92200" y="7937500"/>
            <a:ext cx="6477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  <a:latin typeface="+mj-lt"/>
              </a:rPr>
              <a:t>Bold = Statistically significant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594" y="8712203"/>
            <a:ext cx="1122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1. Delgado </a:t>
            </a:r>
            <a:r>
              <a:rPr lang="en-US" sz="1100" dirty="0" err="1" smtClean="0">
                <a:solidFill>
                  <a:schemeClr val="tx1"/>
                </a:solidFill>
                <a:latin typeface="+mn-lt"/>
              </a:rPr>
              <a:t>Almandoz</a:t>
            </a: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JE, </a:t>
            </a:r>
            <a:r>
              <a:rPr lang="en-US" sz="1100" dirty="0" err="1">
                <a:solidFill>
                  <a:schemeClr val="tx1"/>
                </a:solidFill>
                <a:latin typeface="+mn-lt"/>
              </a:rPr>
              <a:t>Kayan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 Y, Young ML, et al. Comparison of clinical outcomes in patients with acute ischemic strokes treated with mechanical </a:t>
            </a:r>
            <a:r>
              <a:rPr lang="en-US" sz="1100" dirty="0" err="1">
                <a:solidFill>
                  <a:schemeClr val="tx1"/>
                </a:solidFill>
                <a:latin typeface="+mn-lt"/>
              </a:rPr>
              <a:t>thrombectomy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 using </a:t>
            </a: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either</a:t>
            </a:r>
            <a:br>
              <a:rPr lang="en-US" sz="1100" dirty="0" smtClean="0">
                <a:solidFill>
                  <a:schemeClr val="tx1"/>
                </a:solidFill>
                <a:latin typeface="+mn-lt"/>
              </a:rPr>
            </a:b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    </a:t>
            </a:r>
            <a:r>
              <a:rPr lang="en-US" sz="1100" dirty="0" err="1">
                <a:solidFill>
                  <a:schemeClr val="tx1"/>
                </a:solidFill>
                <a:latin typeface="+mn-lt"/>
              </a:rPr>
              <a:t>Solumbra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 or ADAPT techniques [Published online ahead of print December, 2015]. J </a:t>
            </a:r>
            <a:r>
              <a:rPr lang="en-US" sz="1100" dirty="0" err="1">
                <a:solidFill>
                  <a:schemeClr val="tx1"/>
                </a:solidFill>
                <a:latin typeface="+mn-lt"/>
              </a:rPr>
              <a:t>NeuroIntervent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 Surg. 2015;0:1-6. doi:10.1136/neurintsurg-2015-012122</a:t>
            </a: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.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1066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1" y="217199"/>
            <a:ext cx="11675110" cy="1658305"/>
          </a:xfrm>
        </p:spPr>
        <p:txBody>
          <a:bodyPr>
            <a:normAutofit/>
          </a:bodyPr>
          <a:lstStyle/>
          <a:p>
            <a:r>
              <a:rPr lang="en-US" dirty="0" smtClean="0"/>
              <a:t>ADAPT:  Improved Clinical Measures</a:t>
            </a:r>
            <a:r>
              <a:rPr lang="en-US" sz="1800" baseline="100000" dirty="0"/>
              <a:t>1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9281664"/>
              </p:ext>
            </p:extLst>
          </p:nvPr>
        </p:nvGraphicFramePr>
        <p:xfrm>
          <a:off x="571500" y="2457450"/>
          <a:ext cx="12001500" cy="47625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05400"/>
                <a:gridCol w="2343150"/>
                <a:gridCol w="2514600"/>
                <a:gridCol w="2038350"/>
              </a:tblGrid>
              <a:tr h="1587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ADAPT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(n = 45)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 smtClean="0">
                          <a:effectLst/>
                        </a:rPr>
                        <a:t>Solumbra</a:t>
                      </a:r>
                      <a:endParaRPr lang="en-US" sz="28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(n = 55)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P Value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587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Mean Neuro ICU </a:t>
                      </a:r>
                      <a:r>
                        <a:rPr lang="en-US" sz="2800" b="1" dirty="0" smtClean="0">
                          <a:effectLst/>
                        </a:rPr>
                        <a:t>LOS</a:t>
                      </a:r>
                      <a:r>
                        <a:rPr lang="en-US" sz="2800" b="1" baseline="0" dirty="0" smtClean="0">
                          <a:effectLst/>
                        </a:rPr>
                        <a:t>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baseline="0" dirty="0" smtClean="0">
                          <a:effectLst/>
                        </a:rPr>
                        <a:t>(length of stay in days)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2.4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3.7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0.04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587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90-day mortality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18%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29%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0.24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58800" y="7213600"/>
            <a:ext cx="6477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  <a:latin typeface="+mj-lt"/>
              </a:rPr>
              <a:t>Bold = Statistically significant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594" y="8712203"/>
            <a:ext cx="1122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1. Delgado </a:t>
            </a:r>
            <a:r>
              <a:rPr lang="en-US" sz="1100" dirty="0" err="1" smtClean="0">
                <a:solidFill>
                  <a:schemeClr val="tx1"/>
                </a:solidFill>
                <a:latin typeface="+mn-lt"/>
              </a:rPr>
              <a:t>Almandoz</a:t>
            </a: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JE, </a:t>
            </a:r>
            <a:r>
              <a:rPr lang="en-US" sz="1100" dirty="0" err="1">
                <a:solidFill>
                  <a:schemeClr val="tx1"/>
                </a:solidFill>
                <a:latin typeface="+mn-lt"/>
              </a:rPr>
              <a:t>Kayan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 Y, Young ML, et al. Comparison of clinical outcomes in patients with acute ischemic strokes treated with mechanical </a:t>
            </a:r>
            <a:r>
              <a:rPr lang="en-US" sz="1100" dirty="0" err="1">
                <a:solidFill>
                  <a:schemeClr val="tx1"/>
                </a:solidFill>
                <a:latin typeface="+mn-lt"/>
              </a:rPr>
              <a:t>thrombectomy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 using </a:t>
            </a: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either</a:t>
            </a:r>
            <a:br>
              <a:rPr lang="en-US" sz="1100" dirty="0" smtClean="0">
                <a:solidFill>
                  <a:schemeClr val="tx1"/>
                </a:solidFill>
                <a:latin typeface="+mn-lt"/>
              </a:rPr>
            </a:b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    </a:t>
            </a:r>
            <a:r>
              <a:rPr lang="en-US" sz="1100" dirty="0" err="1">
                <a:solidFill>
                  <a:schemeClr val="tx1"/>
                </a:solidFill>
                <a:latin typeface="+mn-lt"/>
              </a:rPr>
              <a:t>Solumbra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 or ADAPT techniques [Published online ahead of print December, 2015]. J </a:t>
            </a:r>
            <a:r>
              <a:rPr lang="en-US" sz="1100" dirty="0" err="1">
                <a:solidFill>
                  <a:schemeClr val="tx1"/>
                </a:solidFill>
                <a:latin typeface="+mn-lt"/>
              </a:rPr>
              <a:t>NeuroIntervent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 Surg. 2015;0:1-6. doi:10.1136/neurintsurg-2015-012122</a:t>
            </a: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.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3387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08388"/>
            <a:ext cx="12649200" cy="6220178"/>
          </a:xfrm>
        </p:spPr>
        <p:txBody>
          <a:bodyPr>
            <a:normAutofit/>
          </a:bodyPr>
          <a:lstStyle/>
          <a:p>
            <a:pPr algn="ctr">
              <a:lnSpc>
                <a:spcPts val="8000"/>
              </a:lnSpc>
            </a:pPr>
            <a:r>
              <a:rPr lang="en-US" sz="4400" dirty="0" smtClean="0"/>
              <a:t>“Clinical outcomes were more favorable in the ADAPT group despite a higher proportion of patients with ICA terminus thrombi, higher presenting NIHSS, and more patients </a:t>
            </a:r>
            <a:br>
              <a:rPr lang="en-US" sz="4400" dirty="0" smtClean="0"/>
            </a:br>
            <a:r>
              <a:rPr lang="en-US" sz="4400" dirty="0" smtClean="0"/>
              <a:t>with severe cervical vascular tortuosity.</a:t>
            </a:r>
            <a:r>
              <a:rPr lang="en-US" sz="900" baseline="100000" dirty="0" smtClean="0"/>
              <a:t> </a:t>
            </a:r>
            <a:r>
              <a:rPr lang="en-US" sz="2000" baseline="100000" dirty="0" smtClean="0"/>
              <a:t>1</a:t>
            </a:r>
            <a:r>
              <a:rPr lang="en-US" sz="4400" dirty="0" smtClean="0"/>
              <a:t>”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594" y="8712203"/>
            <a:ext cx="1122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1. Delgado </a:t>
            </a:r>
            <a:r>
              <a:rPr lang="en-US" sz="1100" dirty="0" err="1" smtClean="0">
                <a:solidFill>
                  <a:schemeClr val="tx1"/>
                </a:solidFill>
                <a:latin typeface="+mn-lt"/>
              </a:rPr>
              <a:t>Almandoz</a:t>
            </a: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JE, </a:t>
            </a:r>
            <a:r>
              <a:rPr lang="en-US" sz="1100" dirty="0" err="1">
                <a:solidFill>
                  <a:schemeClr val="tx1"/>
                </a:solidFill>
                <a:latin typeface="+mn-lt"/>
              </a:rPr>
              <a:t>Kayan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 Y, Young ML, et al. Comparison of clinical outcomes in patients with acute ischemic strokes treated with mechanical </a:t>
            </a:r>
            <a:r>
              <a:rPr lang="en-US" sz="1100" dirty="0" err="1">
                <a:solidFill>
                  <a:schemeClr val="tx1"/>
                </a:solidFill>
                <a:latin typeface="+mn-lt"/>
              </a:rPr>
              <a:t>thrombectomy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 using </a:t>
            </a: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either</a:t>
            </a:r>
            <a:br>
              <a:rPr lang="en-US" sz="1100" dirty="0" smtClean="0">
                <a:solidFill>
                  <a:schemeClr val="tx1"/>
                </a:solidFill>
                <a:latin typeface="+mn-lt"/>
              </a:rPr>
            </a:b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    </a:t>
            </a:r>
            <a:r>
              <a:rPr lang="en-US" sz="1100" dirty="0" err="1">
                <a:solidFill>
                  <a:schemeClr val="tx1"/>
                </a:solidFill>
                <a:latin typeface="+mn-lt"/>
              </a:rPr>
              <a:t>Solumbra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 or ADAPT techniques [Published online ahead of print December, 2015]. J </a:t>
            </a:r>
            <a:r>
              <a:rPr lang="en-US" sz="1100" dirty="0" err="1">
                <a:solidFill>
                  <a:schemeClr val="tx1"/>
                </a:solidFill>
                <a:latin typeface="+mn-lt"/>
              </a:rPr>
              <a:t>NeuroIntervent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 Surg. 2015;0:1-6. doi:10.1136/neurintsurg-2015-012122</a:t>
            </a: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.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1642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X:Templates:My Templates:CS Template.pot</Template>
  <TotalTime>71727</TotalTime>
  <Pages>0</Pages>
  <Words>840</Words>
  <Characters>0</Characters>
  <Application>Microsoft Office PowerPoint</Application>
  <PresentationFormat>自訂</PresentationFormat>
  <Lines>0</Lines>
  <Paragraphs>175</Paragraphs>
  <Slides>14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3" baseType="lpstr">
      <vt:lpstr>Helvetica Neue Light</vt:lpstr>
      <vt:lpstr>MS PGothic</vt:lpstr>
      <vt:lpstr>ヒラギノ角ゴ ProN W3</vt:lpstr>
      <vt:lpstr>Arial</vt:lpstr>
      <vt:lpstr>Arial Black</vt:lpstr>
      <vt:lpstr>Calibri</vt:lpstr>
      <vt:lpstr>Times New Roman</vt:lpstr>
      <vt:lpstr>Wingdings</vt:lpstr>
      <vt:lpstr>Essential</vt:lpstr>
      <vt:lpstr>PowerPoint 簡報</vt:lpstr>
      <vt:lpstr>Study Background1</vt:lpstr>
      <vt:lpstr>Study Background1</vt:lpstr>
      <vt:lpstr>Patient Characteristics1</vt:lpstr>
      <vt:lpstr>PowerPoint 簡報</vt:lpstr>
      <vt:lpstr>ADAPT:  Improved Functional Independence1</vt:lpstr>
      <vt:lpstr>ADAPT:  Lower Hemorrhage Rates1</vt:lpstr>
      <vt:lpstr>ADAPT:  Improved Clinical Measures1</vt:lpstr>
      <vt:lpstr>PowerPoint 簡報</vt:lpstr>
      <vt:lpstr>Backup</vt:lpstr>
      <vt:lpstr>Thrombectomy Devices Used1</vt:lpstr>
      <vt:lpstr>Procedural Results1</vt:lpstr>
      <vt:lpstr>Techniques1</vt:lpstr>
      <vt:lpstr>Independent Predictors of Good Clinical Outcome1</vt:lpstr>
    </vt:vector>
  </TitlesOfParts>
  <Company>Concts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PTS</dc:creator>
  <cp:lastModifiedBy>admin</cp:lastModifiedBy>
  <cp:revision>1155</cp:revision>
  <cp:lastPrinted>2015-05-18T21:15:38Z</cp:lastPrinted>
  <dcterms:created xsi:type="dcterms:W3CDTF">2009-06-09T01:49:39Z</dcterms:created>
  <dcterms:modified xsi:type="dcterms:W3CDTF">2016-05-06T06:16:13Z</dcterms:modified>
</cp:coreProperties>
</file>